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9" r:id="rId4"/>
    <p:sldId id="270" r:id="rId5"/>
    <p:sldId id="271" r:id="rId6"/>
    <p:sldId id="302" r:id="rId7"/>
    <p:sldId id="303" r:id="rId8"/>
    <p:sldId id="272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259" r:id="rId20"/>
  </p:sldIdLst>
  <p:sldSz cx="18288000" cy="10287000"/>
  <p:notesSz cx="6858000" cy="9144000"/>
  <p:embeddedFontLst>
    <p:embeddedFont>
      <p:font typeface="Glacial Indifference" panose="020B0604020202020204" charset="0"/>
      <p:regular r:id="rId22"/>
    </p:embeddedFont>
    <p:embeddedFont>
      <p:font typeface="Glacial Indifference Bold" panose="020B0604020202020204" charset="0"/>
      <p:regular r:id="rId23"/>
    </p:embeddedFont>
    <p:embeddedFont>
      <p:font typeface="League Spartan" panose="020B0604020202020204" charset="0"/>
      <p:regular r:id="rId24"/>
    </p:embeddedFont>
    <p:embeddedFont>
      <p:font typeface="Montaser Arabic" panose="020B0604020202020204" charset="-78"/>
      <p:regular r:id="rId25"/>
    </p:embeddedFont>
    <p:embeddedFont>
      <p:font typeface="Montserrat Bold" panose="020B060402020202020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564" autoAdjust="0"/>
    <p:restoredTop sz="94622" autoAdjust="0"/>
  </p:normalViewPr>
  <p:slideViewPr>
    <p:cSldViewPr>
      <p:cViewPr varScale="1">
        <p:scale>
          <a:sx n="36" d="100"/>
          <a:sy n="36" d="100"/>
        </p:scale>
        <p:origin x="496" y="1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08F8A1-AF7D-47BC-BE19-C6A384CB2781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EAFCB68C-2ACD-41D6-A940-495166693347}">
      <dgm:prSet phldrT="[Testo]"/>
      <dgm:spPr/>
      <dgm:t>
        <a:bodyPr/>
        <a:lstStyle/>
        <a:p>
          <a:r>
            <a:rPr lang="it-IT" dirty="0">
              <a:solidFill>
                <a:schemeClr val="accent1">
                  <a:lumMod val="75000"/>
                </a:schemeClr>
              </a:solidFill>
            </a:rPr>
            <a:t>La documentazione procedurale di farmacovigilanza disponibile (procedure operative standard e manuali a livello globale e/o nazionale, ecc.)</a:t>
          </a:r>
          <a:endParaRPr lang="en-GB" dirty="0">
            <a:solidFill>
              <a:schemeClr val="accent1">
                <a:lumMod val="75000"/>
              </a:schemeClr>
            </a:solidFill>
          </a:endParaRPr>
        </a:p>
      </dgm:t>
    </dgm:pt>
    <dgm:pt modelId="{2170FDB3-A00B-4B9C-8FB4-443C53E60E17}" type="parTrans" cxnId="{541658E1-C82A-46D1-BC48-5C58F7270A24}">
      <dgm:prSet/>
      <dgm:spPr/>
      <dgm:t>
        <a:bodyPr/>
        <a:lstStyle/>
        <a:p>
          <a:endParaRPr lang="en-GB"/>
        </a:p>
      </dgm:t>
    </dgm:pt>
    <dgm:pt modelId="{AFA1FBBD-F360-4AE1-B684-47557C64FAE8}" type="sibTrans" cxnId="{541658E1-C82A-46D1-BC48-5C58F7270A24}">
      <dgm:prSet/>
      <dgm:spPr/>
      <dgm:t>
        <a:bodyPr/>
        <a:lstStyle/>
        <a:p>
          <a:endParaRPr lang="en-GB"/>
        </a:p>
      </dgm:t>
    </dgm:pt>
    <dgm:pt modelId="{76E372E5-D1FF-4B42-B16A-FFDE82FCD2C7}">
      <dgm:prSet phldrT="[Testo]"/>
      <dgm:spPr/>
      <dgm:t>
        <a:bodyPr/>
        <a:lstStyle/>
        <a:p>
          <a:r>
            <a:rPr lang="it-IT" dirty="0">
              <a:solidFill>
                <a:schemeClr val="accent1">
                  <a:lumMod val="75000"/>
                </a:schemeClr>
              </a:solidFill>
            </a:rPr>
            <a:t>La natura dei dati conservati (ad es. il tipo di ICSR)</a:t>
          </a:r>
          <a:endParaRPr lang="en-GB" dirty="0">
            <a:solidFill>
              <a:schemeClr val="accent1">
                <a:lumMod val="75000"/>
              </a:schemeClr>
            </a:solidFill>
          </a:endParaRPr>
        </a:p>
      </dgm:t>
    </dgm:pt>
    <dgm:pt modelId="{9057C1B7-3328-4839-9897-97244D665552}" type="parTrans" cxnId="{C39ACABB-9710-4701-93C4-6E08DA0A0D53}">
      <dgm:prSet/>
      <dgm:spPr/>
      <dgm:t>
        <a:bodyPr/>
        <a:lstStyle/>
        <a:p>
          <a:endParaRPr lang="en-GB"/>
        </a:p>
      </dgm:t>
    </dgm:pt>
    <dgm:pt modelId="{862AE947-4A8E-4935-86D8-305044DD6EC4}" type="sibTrans" cxnId="{C39ACABB-9710-4701-93C4-6E08DA0A0D53}">
      <dgm:prSet/>
      <dgm:spPr/>
      <dgm:t>
        <a:bodyPr/>
        <a:lstStyle/>
        <a:p>
          <a:endParaRPr lang="en-GB"/>
        </a:p>
      </dgm:t>
    </dgm:pt>
    <dgm:pt modelId="{5E1B1A24-E717-4570-9F2C-7602E0E2790D}">
      <dgm:prSet phldrT="[Testo]"/>
      <dgm:spPr/>
      <dgm:t>
        <a:bodyPr/>
        <a:lstStyle/>
        <a:p>
          <a:r>
            <a:rPr lang="it-IT" dirty="0">
              <a:solidFill>
                <a:schemeClr val="accent1">
                  <a:lumMod val="75000"/>
                </a:schemeClr>
              </a:solidFill>
            </a:rPr>
            <a:t>Indicazione di come i record sono conservati (es. database o source cartacei)</a:t>
          </a:r>
          <a:endParaRPr lang="en-GB" dirty="0">
            <a:solidFill>
              <a:schemeClr val="accent1">
                <a:lumMod val="75000"/>
              </a:schemeClr>
            </a:solidFill>
          </a:endParaRPr>
        </a:p>
      </dgm:t>
    </dgm:pt>
    <dgm:pt modelId="{C1EDC2C3-4141-4E7A-B951-AE66D3AA60D2}" type="parTrans" cxnId="{2F0C7BA5-FC53-47B8-AEA4-E1593B952963}">
      <dgm:prSet/>
      <dgm:spPr/>
      <dgm:t>
        <a:bodyPr/>
        <a:lstStyle/>
        <a:p>
          <a:endParaRPr lang="en-GB"/>
        </a:p>
      </dgm:t>
    </dgm:pt>
    <dgm:pt modelId="{3CCF502D-AFBD-40D4-91EF-860071135171}" type="sibTrans" cxnId="{2F0C7BA5-FC53-47B8-AEA4-E1593B952963}">
      <dgm:prSet/>
      <dgm:spPr/>
      <dgm:t>
        <a:bodyPr/>
        <a:lstStyle/>
        <a:p>
          <a:endParaRPr lang="en-GB"/>
        </a:p>
      </dgm:t>
    </dgm:pt>
    <dgm:pt modelId="{F6D6188B-E33B-49DD-9C98-BEC44AF9084E}" type="pres">
      <dgm:prSet presAssocID="{E508F8A1-AF7D-47BC-BE19-C6A384CB2781}" presName="compositeShape" presStyleCnt="0">
        <dgm:presLayoutVars>
          <dgm:dir/>
          <dgm:resizeHandles/>
        </dgm:presLayoutVars>
      </dgm:prSet>
      <dgm:spPr/>
    </dgm:pt>
    <dgm:pt modelId="{90F43179-4B17-47FE-96B2-D9DB06F37B49}" type="pres">
      <dgm:prSet presAssocID="{E508F8A1-AF7D-47BC-BE19-C6A384CB2781}" presName="pyramid" presStyleLbl="node1" presStyleIdx="0" presStyleCnt="1"/>
      <dgm:spPr/>
    </dgm:pt>
    <dgm:pt modelId="{6B6C0BBF-CC22-4ACE-9F85-A9E98AA97AE3}" type="pres">
      <dgm:prSet presAssocID="{E508F8A1-AF7D-47BC-BE19-C6A384CB2781}" presName="theList" presStyleCnt="0"/>
      <dgm:spPr/>
    </dgm:pt>
    <dgm:pt modelId="{91AF94D8-D548-47C5-ADA6-35D63EF2366A}" type="pres">
      <dgm:prSet presAssocID="{EAFCB68C-2ACD-41D6-A940-495166693347}" presName="aNode" presStyleLbl="fgAcc1" presStyleIdx="0" presStyleCnt="3">
        <dgm:presLayoutVars>
          <dgm:bulletEnabled val="1"/>
        </dgm:presLayoutVars>
      </dgm:prSet>
      <dgm:spPr/>
    </dgm:pt>
    <dgm:pt modelId="{2EFA02FF-F6A2-4D2D-B218-400138989EA4}" type="pres">
      <dgm:prSet presAssocID="{EAFCB68C-2ACD-41D6-A940-495166693347}" presName="aSpace" presStyleCnt="0"/>
      <dgm:spPr/>
    </dgm:pt>
    <dgm:pt modelId="{3A6514AC-A3E2-4EDB-B375-61D16BC28A5F}" type="pres">
      <dgm:prSet presAssocID="{76E372E5-D1FF-4B42-B16A-FFDE82FCD2C7}" presName="aNode" presStyleLbl="fgAcc1" presStyleIdx="1" presStyleCnt="3">
        <dgm:presLayoutVars>
          <dgm:bulletEnabled val="1"/>
        </dgm:presLayoutVars>
      </dgm:prSet>
      <dgm:spPr/>
    </dgm:pt>
    <dgm:pt modelId="{ACA3814B-C2F2-4B9C-BD6B-076B16CD0952}" type="pres">
      <dgm:prSet presAssocID="{76E372E5-D1FF-4B42-B16A-FFDE82FCD2C7}" presName="aSpace" presStyleCnt="0"/>
      <dgm:spPr/>
    </dgm:pt>
    <dgm:pt modelId="{886CFF0F-71E7-43D2-964B-D2F7B4976219}" type="pres">
      <dgm:prSet presAssocID="{5E1B1A24-E717-4570-9F2C-7602E0E2790D}" presName="aNode" presStyleLbl="fgAcc1" presStyleIdx="2" presStyleCnt="3">
        <dgm:presLayoutVars>
          <dgm:bulletEnabled val="1"/>
        </dgm:presLayoutVars>
      </dgm:prSet>
      <dgm:spPr/>
    </dgm:pt>
    <dgm:pt modelId="{59F882BE-3B0A-401A-B20A-23E693A63247}" type="pres">
      <dgm:prSet presAssocID="{5E1B1A24-E717-4570-9F2C-7602E0E2790D}" presName="aSpace" presStyleCnt="0"/>
      <dgm:spPr/>
    </dgm:pt>
  </dgm:ptLst>
  <dgm:cxnLst>
    <dgm:cxn modelId="{B7684700-FE03-4D23-945D-E11084BFBCB4}" type="presOf" srcId="{EAFCB68C-2ACD-41D6-A940-495166693347}" destId="{91AF94D8-D548-47C5-ADA6-35D63EF2366A}" srcOrd="0" destOrd="0" presId="urn:microsoft.com/office/officeart/2005/8/layout/pyramid2"/>
    <dgm:cxn modelId="{2E3FC614-E549-43ED-AEDB-3585DDCBFB40}" type="presOf" srcId="{76E372E5-D1FF-4B42-B16A-FFDE82FCD2C7}" destId="{3A6514AC-A3E2-4EDB-B375-61D16BC28A5F}" srcOrd="0" destOrd="0" presId="urn:microsoft.com/office/officeart/2005/8/layout/pyramid2"/>
    <dgm:cxn modelId="{C322BA17-FD55-4C66-A45A-6D3F180E7448}" type="presOf" srcId="{E508F8A1-AF7D-47BC-BE19-C6A384CB2781}" destId="{F6D6188B-E33B-49DD-9C98-BEC44AF9084E}" srcOrd="0" destOrd="0" presId="urn:microsoft.com/office/officeart/2005/8/layout/pyramid2"/>
    <dgm:cxn modelId="{2F0C7BA5-FC53-47B8-AEA4-E1593B952963}" srcId="{E508F8A1-AF7D-47BC-BE19-C6A384CB2781}" destId="{5E1B1A24-E717-4570-9F2C-7602E0E2790D}" srcOrd="2" destOrd="0" parTransId="{C1EDC2C3-4141-4E7A-B951-AE66D3AA60D2}" sibTransId="{3CCF502D-AFBD-40D4-91EF-860071135171}"/>
    <dgm:cxn modelId="{C39ACABB-9710-4701-93C4-6E08DA0A0D53}" srcId="{E508F8A1-AF7D-47BC-BE19-C6A384CB2781}" destId="{76E372E5-D1FF-4B42-B16A-FFDE82FCD2C7}" srcOrd="1" destOrd="0" parTransId="{9057C1B7-3328-4839-9897-97244D665552}" sibTransId="{862AE947-4A8E-4935-86D8-305044DD6EC4}"/>
    <dgm:cxn modelId="{218B4ABD-DF7B-43DE-82F0-5650746841A2}" type="presOf" srcId="{5E1B1A24-E717-4570-9F2C-7602E0E2790D}" destId="{886CFF0F-71E7-43D2-964B-D2F7B4976219}" srcOrd="0" destOrd="0" presId="urn:microsoft.com/office/officeart/2005/8/layout/pyramid2"/>
    <dgm:cxn modelId="{541658E1-C82A-46D1-BC48-5C58F7270A24}" srcId="{E508F8A1-AF7D-47BC-BE19-C6A384CB2781}" destId="{EAFCB68C-2ACD-41D6-A940-495166693347}" srcOrd="0" destOrd="0" parTransId="{2170FDB3-A00B-4B9C-8FB4-443C53E60E17}" sibTransId="{AFA1FBBD-F360-4AE1-B684-47557C64FAE8}"/>
    <dgm:cxn modelId="{0F0500CE-A4F8-4940-9A3F-695FEA8B6345}" type="presParOf" srcId="{F6D6188B-E33B-49DD-9C98-BEC44AF9084E}" destId="{90F43179-4B17-47FE-96B2-D9DB06F37B49}" srcOrd="0" destOrd="0" presId="urn:microsoft.com/office/officeart/2005/8/layout/pyramid2"/>
    <dgm:cxn modelId="{90D84F29-C9EE-4C5E-B16D-DBA1AB3C1B2F}" type="presParOf" srcId="{F6D6188B-E33B-49DD-9C98-BEC44AF9084E}" destId="{6B6C0BBF-CC22-4ACE-9F85-A9E98AA97AE3}" srcOrd="1" destOrd="0" presId="urn:microsoft.com/office/officeart/2005/8/layout/pyramid2"/>
    <dgm:cxn modelId="{B9697A56-2D86-4F3A-86B4-9568F1158C93}" type="presParOf" srcId="{6B6C0BBF-CC22-4ACE-9F85-A9E98AA97AE3}" destId="{91AF94D8-D548-47C5-ADA6-35D63EF2366A}" srcOrd="0" destOrd="0" presId="urn:microsoft.com/office/officeart/2005/8/layout/pyramid2"/>
    <dgm:cxn modelId="{2488C8F2-4257-4CB4-9812-1FF0CB128F91}" type="presParOf" srcId="{6B6C0BBF-CC22-4ACE-9F85-A9E98AA97AE3}" destId="{2EFA02FF-F6A2-4D2D-B218-400138989EA4}" srcOrd="1" destOrd="0" presId="urn:microsoft.com/office/officeart/2005/8/layout/pyramid2"/>
    <dgm:cxn modelId="{34234056-1682-44B0-949C-DD794938A230}" type="presParOf" srcId="{6B6C0BBF-CC22-4ACE-9F85-A9E98AA97AE3}" destId="{3A6514AC-A3E2-4EDB-B375-61D16BC28A5F}" srcOrd="2" destOrd="0" presId="urn:microsoft.com/office/officeart/2005/8/layout/pyramid2"/>
    <dgm:cxn modelId="{947AD76A-D108-4C75-A96D-7330CF5FD75A}" type="presParOf" srcId="{6B6C0BBF-CC22-4ACE-9F85-A9E98AA97AE3}" destId="{ACA3814B-C2F2-4B9C-BD6B-076B16CD0952}" srcOrd="3" destOrd="0" presId="urn:microsoft.com/office/officeart/2005/8/layout/pyramid2"/>
    <dgm:cxn modelId="{EF668EC2-69D3-44B7-8BD2-3B24316B5BBC}" type="presParOf" srcId="{6B6C0BBF-CC22-4ACE-9F85-A9E98AA97AE3}" destId="{886CFF0F-71E7-43D2-964B-D2F7B4976219}" srcOrd="4" destOrd="0" presId="urn:microsoft.com/office/officeart/2005/8/layout/pyramid2"/>
    <dgm:cxn modelId="{6487325E-BA1E-4620-A86D-20E4561D65A9}" type="presParOf" srcId="{6B6C0BBF-CC22-4ACE-9F85-A9E98AA97AE3}" destId="{59F882BE-3B0A-401A-B20A-23E693A6324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F43179-4B17-47FE-96B2-D9DB06F37B49}">
      <dsp:nvSpPr>
        <dsp:cNvPr id="0" name=""/>
        <dsp:cNvSpPr/>
      </dsp:nvSpPr>
      <dsp:spPr>
        <a:xfrm>
          <a:off x="1422399" y="0"/>
          <a:ext cx="8128000" cy="8128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AF94D8-D548-47C5-ADA6-35D63EF2366A}">
      <dsp:nvSpPr>
        <dsp:cNvPr id="0" name=""/>
        <dsp:cNvSpPr/>
      </dsp:nvSpPr>
      <dsp:spPr>
        <a:xfrm>
          <a:off x="5486399" y="817165"/>
          <a:ext cx="5283200" cy="19240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>
              <a:solidFill>
                <a:schemeClr val="accent1">
                  <a:lumMod val="75000"/>
                </a:schemeClr>
              </a:solidFill>
            </a:rPr>
            <a:t>La documentazione procedurale di farmacovigilanza disponibile (procedure operative standard e manuali a livello globale e/o nazionale, ecc.)</a:t>
          </a:r>
          <a:endParaRPr lang="en-GB" sz="23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5580323" y="911089"/>
        <a:ext cx="5095352" cy="1736202"/>
      </dsp:txXfrm>
    </dsp:sp>
    <dsp:sp modelId="{3A6514AC-A3E2-4EDB-B375-61D16BC28A5F}">
      <dsp:nvSpPr>
        <dsp:cNvPr id="0" name=""/>
        <dsp:cNvSpPr/>
      </dsp:nvSpPr>
      <dsp:spPr>
        <a:xfrm>
          <a:off x="5486399" y="2981721"/>
          <a:ext cx="5283200" cy="19240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>
              <a:solidFill>
                <a:schemeClr val="accent1">
                  <a:lumMod val="75000"/>
                </a:schemeClr>
              </a:solidFill>
            </a:rPr>
            <a:t>La natura dei dati conservati (ad es. il tipo di ICSR)</a:t>
          </a:r>
          <a:endParaRPr lang="en-GB" sz="23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5580323" y="3075645"/>
        <a:ext cx="5095352" cy="1736202"/>
      </dsp:txXfrm>
    </dsp:sp>
    <dsp:sp modelId="{886CFF0F-71E7-43D2-964B-D2F7B4976219}">
      <dsp:nvSpPr>
        <dsp:cNvPr id="0" name=""/>
        <dsp:cNvSpPr/>
      </dsp:nvSpPr>
      <dsp:spPr>
        <a:xfrm>
          <a:off x="5486399" y="5146278"/>
          <a:ext cx="5283200" cy="19240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>
              <a:solidFill>
                <a:schemeClr val="accent1">
                  <a:lumMod val="75000"/>
                </a:schemeClr>
              </a:solidFill>
            </a:rPr>
            <a:t>Indicazione di come i record sono conservati (es. database o source cartacei)</a:t>
          </a:r>
          <a:endParaRPr lang="en-GB" sz="23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5580323" y="5240202"/>
        <a:ext cx="5095352" cy="17362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453E3-BBF4-4582-8773-601F2547A07D}" type="datetimeFigureOut">
              <a:rPr lang="en-GB" smtClean="0"/>
              <a:t>28/06/2025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F80AB-9A90-4B09-B777-1336DA5566C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778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F80AB-9A90-4B09-B777-1336DA5566C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935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svg"/><Relationship Id="rId7" Type="http://schemas.openxmlformats.org/officeDocument/2006/relationships/diagramLayout" Target="../diagrams/layou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4.sv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.sv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1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4.sv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.svg"/><Relationship Id="rId7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18" Type="http://schemas.openxmlformats.org/officeDocument/2006/relationships/image" Target="../media/image26.png"/><Relationship Id="rId3" Type="http://schemas.openxmlformats.org/officeDocument/2006/relationships/image" Target="../media/image2.sv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" Type="http://schemas.openxmlformats.org/officeDocument/2006/relationships/image" Target="../media/image1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4.svg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19" Type="http://schemas.openxmlformats.org/officeDocument/2006/relationships/image" Target="../media/image27.svg"/><Relationship Id="rId4" Type="http://schemas.openxmlformats.org/officeDocument/2006/relationships/image" Target="../media/image3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092546" y="4229100"/>
            <a:ext cx="7730836" cy="7730836"/>
          </a:xfrm>
          <a:custGeom>
            <a:avLst/>
            <a:gdLst/>
            <a:ahLst/>
            <a:cxnLst/>
            <a:rect l="l" t="t" r="r" b="b"/>
            <a:pathLst>
              <a:path w="7730836" h="7730836">
                <a:moveTo>
                  <a:pt x="0" y="0"/>
                </a:moveTo>
                <a:lnTo>
                  <a:pt x="7730836" y="0"/>
                </a:lnTo>
                <a:lnTo>
                  <a:pt x="7730836" y="7730837"/>
                </a:lnTo>
                <a:lnTo>
                  <a:pt x="0" y="77308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AutoShape 3"/>
          <p:cNvSpPr/>
          <p:nvPr/>
        </p:nvSpPr>
        <p:spPr>
          <a:xfrm>
            <a:off x="-401169" y="-408587"/>
            <a:ext cx="19090338" cy="1894487"/>
          </a:xfrm>
          <a:prstGeom prst="rect">
            <a:avLst/>
          </a:prstGeom>
          <a:solidFill>
            <a:srgbClr val="43C3DD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806908" y="3827296"/>
            <a:ext cx="10642788" cy="5387196"/>
            <a:chOff x="0" y="47625"/>
            <a:chExt cx="14190383" cy="7182927"/>
          </a:xfrm>
        </p:grpSpPr>
        <p:sp>
          <p:nvSpPr>
            <p:cNvPr id="5" name="TextBox 5"/>
            <p:cNvSpPr txBox="1"/>
            <p:nvPr/>
          </p:nvSpPr>
          <p:spPr>
            <a:xfrm>
              <a:off x="0" y="47625"/>
              <a:ext cx="14190383" cy="592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60"/>
                </a:lnSpc>
              </a:pPr>
              <a:r>
                <a:rPr lang="en-US" sz="3200" b="1" spc="512">
                  <a:solidFill>
                    <a:srgbClr val="244357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PHARMA PRO NET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4195534"/>
              <a:ext cx="14190383" cy="30350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40"/>
                </a:lnSpc>
              </a:pPr>
              <a:endParaRPr dirty="0"/>
            </a:p>
            <a:p>
              <a:pPr algn="l">
                <a:lnSpc>
                  <a:spcPts val="3640"/>
                </a:lnSpc>
              </a:pPr>
              <a:endParaRPr lang="en-US" sz="2600" spc="52" dirty="0">
                <a:solidFill>
                  <a:srgbClr val="2443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  <a:p>
              <a:pPr algn="l">
                <a:lnSpc>
                  <a:spcPts val="3640"/>
                </a:lnSpc>
              </a:pPr>
              <a:r>
                <a:rPr lang="en-US" sz="2600" spc="52" dirty="0">
                  <a:solidFill>
                    <a:srgbClr val="244357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28-06-2025 </a:t>
              </a:r>
            </a:p>
            <a:p>
              <a:pPr algn="l">
                <a:lnSpc>
                  <a:spcPts val="3640"/>
                </a:lnSpc>
              </a:pPr>
              <a:r>
                <a:rPr lang="en-US" sz="2600" spc="52" dirty="0">
                  <a:solidFill>
                    <a:srgbClr val="244357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Marianna Graziuso PV,QA &amp; Med Info Manager /LPPV </a:t>
              </a:r>
            </a:p>
            <a:p>
              <a:pPr algn="l">
                <a:lnSpc>
                  <a:spcPts val="3640"/>
                </a:lnSpc>
              </a:pPr>
              <a:r>
                <a:rPr lang="en-US" sz="2600" spc="52" dirty="0">
                  <a:solidFill>
                    <a:srgbClr val="244357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Otsuka Pharmaceutical Italy 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246481"/>
              <a:ext cx="14190383" cy="1469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9652"/>
                </a:lnSpc>
              </a:pPr>
              <a:endParaRPr lang="en-US" sz="4400" dirty="0">
                <a:solidFill>
                  <a:srgbClr val="43C3DD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1671488" y="7886700"/>
            <a:ext cx="4400550" cy="4400550"/>
            <a:chOff x="-2540" y="-2540"/>
            <a:chExt cx="6355080" cy="6355080"/>
          </a:xfrm>
        </p:grpSpPr>
        <p:sp>
          <p:nvSpPr>
            <p:cNvPr id="9" name="Freeform 9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244357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4715646" y="2840063"/>
            <a:ext cx="3154249" cy="3154249"/>
            <a:chOff x="0" y="0"/>
            <a:chExt cx="4205666" cy="4205666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4205666" cy="4205666"/>
              <a:chOff x="0" y="0"/>
              <a:chExt cx="812800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8304C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31475" y="-2233"/>
              <a:ext cx="4135469" cy="2153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74"/>
                </a:lnSpc>
              </a:pPr>
              <a:r>
                <a:rPr lang="en-US" sz="1695" spc="106">
                  <a:solidFill>
                    <a:srgbClr val="FCFEFE"/>
                  </a:solidFill>
                  <a:latin typeface="Montaser Arabic"/>
                  <a:ea typeface="Montaser Arabic"/>
                  <a:cs typeface="Montaser Arabic"/>
                  <a:sym typeface="Montaser Arabic"/>
                </a:rPr>
                <a:t>PHARMA PRO NET BUSINESS SCHOOL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87457" y="2667133"/>
              <a:ext cx="3823505" cy="14536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51"/>
                </a:lnSpc>
              </a:pPr>
              <a:r>
                <a:rPr lang="en-US" sz="1037" b="1">
                  <a:solidFill>
                    <a:srgbClr val="FCFEFE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BETTER SPECIALISTS FOR BETTER PATIENT SAFETY</a:t>
              </a:r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405229" y="401605"/>
              <a:ext cx="3395208" cy="3395208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CB2B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61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565913" y="1298063"/>
              <a:ext cx="3066594" cy="1563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0"/>
                </a:lnSpc>
              </a:pPr>
              <a:r>
                <a:rPr lang="en-US" sz="7000">
                  <a:solidFill>
                    <a:srgbClr val="FCFEFE">
                      <a:alpha val="98824"/>
                    </a:srgbClr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PpN</a:t>
              </a:r>
            </a:p>
          </p:txBody>
        </p:sp>
      </p:grp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66F7329-63C0-57D6-2BE0-973FDEAA8E8B}"/>
              </a:ext>
            </a:extLst>
          </p:cNvPr>
          <p:cNvSpPr txBox="1"/>
          <p:nvPr/>
        </p:nvSpPr>
        <p:spPr>
          <a:xfrm>
            <a:off x="791765" y="4659617"/>
            <a:ext cx="12369916" cy="1179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9652"/>
              </a:lnSpc>
            </a:pPr>
            <a:r>
              <a:rPr lang="it-IT" sz="4000" dirty="0">
                <a:solidFill>
                  <a:srgbClr val="43C3D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Il </a:t>
            </a:r>
            <a:r>
              <a:rPr lang="it-IT" sz="4000" dirty="0" err="1">
                <a:solidFill>
                  <a:srgbClr val="43C3D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Pharmacovigilance</a:t>
            </a:r>
            <a:r>
              <a:rPr lang="it-IT" sz="4000" dirty="0">
                <a:solidFill>
                  <a:srgbClr val="43C3D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System Master File</a:t>
            </a:r>
            <a:endParaRPr lang="en-US" sz="4000" dirty="0">
              <a:solidFill>
                <a:srgbClr val="43C3DD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649896-E04B-B37F-A48E-2EA0D68F4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02D37BB-A86E-4D92-D32F-ECD5EBE3DCFD}"/>
              </a:ext>
            </a:extLst>
          </p:cNvPr>
          <p:cNvGrpSpPr/>
          <p:nvPr/>
        </p:nvGrpSpPr>
        <p:grpSpPr>
          <a:xfrm>
            <a:off x="573637" y="221118"/>
            <a:ext cx="13653615" cy="2383778"/>
            <a:chOff x="-606751" y="-1076776"/>
            <a:chExt cx="18204821" cy="3178371"/>
          </a:xfrm>
        </p:grpSpPr>
        <p:sp>
          <p:nvSpPr>
            <p:cNvPr id="3" name="TextBox 3">
              <a:extLst>
                <a:ext uri="{FF2B5EF4-FFF2-40B4-BE49-F238E27FC236}">
                  <a16:creationId xmlns:a16="http://schemas.microsoft.com/office/drawing/2014/main" id="{B3D8E4E3-4B4A-C0AF-8AA9-8459442E7B23}"/>
                </a:ext>
              </a:extLst>
            </p:cNvPr>
            <p:cNvSpPr txBox="1"/>
            <p:nvPr/>
          </p:nvSpPr>
          <p:spPr>
            <a:xfrm>
              <a:off x="-606751" y="-1076776"/>
              <a:ext cx="17598070" cy="8893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634"/>
                </a:lnSpc>
              </a:pPr>
              <a:endParaRPr lang="en-US" sz="4000" b="1" spc="49" dirty="0">
                <a:latin typeface="Arial" panose="020B0604020202020204" pitchFamily="34" charset="0"/>
                <a:ea typeface="League Spartan"/>
                <a:cs typeface="Arial" panose="020B0604020202020204" pitchFamily="34" charset="0"/>
                <a:sym typeface="League Spartan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3329C34E-4504-2B46-FC84-76ADFF7C54A1}"/>
                </a:ext>
              </a:extLst>
            </p:cNvPr>
            <p:cNvSpPr txBox="1"/>
            <p:nvPr/>
          </p:nvSpPr>
          <p:spPr>
            <a:xfrm>
              <a:off x="0" y="1349252"/>
              <a:ext cx="17598070" cy="7523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20"/>
                </a:lnSpc>
              </a:pPr>
              <a:endParaRPr lang="en-US" sz="3400" spc="204" dirty="0">
                <a:solidFill>
                  <a:srgbClr val="244357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765EB22B-895F-F4E2-C463-1B1F42145397}"/>
              </a:ext>
            </a:extLst>
          </p:cNvPr>
          <p:cNvSpPr/>
          <p:nvPr/>
        </p:nvSpPr>
        <p:spPr>
          <a:xfrm>
            <a:off x="17089002" y="0"/>
            <a:ext cx="3657409" cy="3657409"/>
          </a:xfrm>
          <a:custGeom>
            <a:avLst/>
            <a:gdLst/>
            <a:ahLst/>
            <a:cxnLst/>
            <a:rect l="l" t="t" r="r" b="b"/>
            <a:pathLst>
              <a:path w="3657409" h="3657409">
                <a:moveTo>
                  <a:pt x="0" y="0"/>
                </a:moveTo>
                <a:lnTo>
                  <a:pt x="3657409" y="0"/>
                </a:lnTo>
                <a:lnTo>
                  <a:pt x="3657409" y="3657409"/>
                </a:lnTo>
                <a:lnTo>
                  <a:pt x="0" y="36574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77B60001-2EE2-AE23-838D-5B0E5016C048}"/>
              </a:ext>
            </a:extLst>
          </p:cNvPr>
          <p:cNvSpPr/>
          <p:nvPr/>
        </p:nvSpPr>
        <p:spPr>
          <a:xfrm>
            <a:off x="-2810005" y="8777806"/>
            <a:ext cx="3657409" cy="3657409"/>
          </a:xfrm>
          <a:custGeom>
            <a:avLst/>
            <a:gdLst/>
            <a:ahLst/>
            <a:cxnLst/>
            <a:rect l="l" t="t" r="r" b="b"/>
            <a:pathLst>
              <a:path w="3657409" h="3657409">
                <a:moveTo>
                  <a:pt x="0" y="0"/>
                </a:moveTo>
                <a:lnTo>
                  <a:pt x="3657409" y="0"/>
                </a:lnTo>
                <a:lnTo>
                  <a:pt x="3657409" y="3657409"/>
                </a:lnTo>
                <a:lnTo>
                  <a:pt x="0" y="36574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943DC044-E4E5-A493-B791-65577F424068}"/>
              </a:ext>
            </a:extLst>
          </p:cNvPr>
          <p:cNvGrpSpPr>
            <a:grpSpLocks noChangeAspect="1"/>
          </p:cNvGrpSpPr>
          <p:nvPr/>
        </p:nvGrpSpPr>
        <p:grpSpPr>
          <a:xfrm>
            <a:off x="15059025" y="-2806823"/>
            <a:ext cx="4400550" cy="4400550"/>
            <a:chOff x="-2540" y="-2540"/>
            <a:chExt cx="6355080" cy="635508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FFF5E65A-EEA8-0922-D240-E3888D5B6068}"/>
                </a:ext>
              </a:extLst>
            </p:cNvPr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244357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4B962E2-86A3-BB9A-6F8A-29CF61E8558E}"/>
              </a:ext>
            </a:extLst>
          </p:cNvPr>
          <p:cNvSpPr txBox="1"/>
          <p:nvPr/>
        </p:nvSpPr>
        <p:spPr>
          <a:xfrm>
            <a:off x="1040049" y="1822185"/>
            <a:ext cx="15476321" cy="6514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3865" lvl="1" indent="-424815" defTabSz="1371600">
              <a:spcBef>
                <a:spcPts val="1043"/>
              </a:spcBef>
              <a:buFont typeface="Wingdings"/>
              <a:buChar char=""/>
              <a:tabLst>
                <a:tab pos="443865" algn="l"/>
              </a:tabLst>
            </a:pPr>
            <a:r>
              <a:rPr lang="it-IT" sz="3200" kern="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In accordo al modulo II GVP,  il PSMF deve includere la descrizione della struttura organizzativa del MAH, che fornisce una chiara panoramica delle società coinvolte, dei principali reparti di farmacovigilanza e delle relazioni tra le organizzazioni e le unità operative che adempiono agli obblighi di farmacovigilanza.</a:t>
            </a:r>
          </a:p>
          <a:p>
            <a:pPr marL="443865" lvl="1" indent="-424815" defTabSz="1371600">
              <a:spcBef>
                <a:spcPts val="1043"/>
              </a:spcBef>
              <a:buFont typeface="Wingdings"/>
              <a:buChar char=""/>
              <a:tabLst>
                <a:tab pos="443865" algn="l"/>
              </a:tabLst>
            </a:pPr>
            <a:endParaRPr lang="it-IT" sz="3200" kern="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476250" lvl="1" indent="-457200" defTabSz="1371600">
              <a:spcBef>
                <a:spcPts val="1043"/>
              </a:spcBef>
              <a:buFont typeface="Arial" panose="020B0604020202020204" pitchFamily="34" charset="0"/>
              <a:buChar char="•"/>
              <a:tabLst>
                <a:tab pos="443865" algn="l"/>
              </a:tabLst>
            </a:pPr>
            <a:r>
              <a:rPr lang="it-IT" sz="3200" kern="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Può includere, la struttura organizzativa del MAH con i dettagli della struttura globale complessiva del gruppo di società rilevanti per il MAH (Allegato B) e l’organigramma con la posizione del QPPV nell’azienda.</a:t>
            </a:r>
          </a:p>
          <a:p>
            <a:pPr marL="476250" lvl="1" indent="-457200" defTabSz="1371600">
              <a:spcBef>
                <a:spcPts val="1043"/>
              </a:spcBef>
              <a:buFont typeface="Arial" panose="020B0604020202020204" pitchFamily="34" charset="0"/>
              <a:buChar char="•"/>
              <a:tabLst>
                <a:tab pos="443865" algn="l"/>
              </a:tabLst>
            </a:pPr>
            <a:endParaRPr lang="it-IT" sz="3200" kern="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476250" lvl="1" indent="-457200" defTabSz="1371600">
              <a:spcBef>
                <a:spcPts val="1043"/>
              </a:spcBef>
              <a:buFont typeface="Arial" panose="020B0604020202020204" pitchFamily="34" charset="0"/>
              <a:buChar char="•"/>
              <a:tabLst>
                <a:tab pos="443865" algn="l"/>
              </a:tabLst>
            </a:pPr>
            <a:r>
              <a:rPr lang="it-IT" sz="3200" kern="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Può inoltre riportare una panoramica delle funzioni di PV svolte dalle organizzazioni globali, regionali e locali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9DA472C-DA3F-234F-432A-2AE66182179D}"/>
              </a:ext>
            </a:extLst>
          </p:cNvPr>
          <p:cNvSpPr txBox="1"/>
          <p:nvPr/>
        </p:nvSpPr>
        <p:spPr>
          <a:xfrm>
            <a:off x="573637" y="449576"/>
            <a:ext cx="117704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9085" indent="-297180" defTabSz="1371600">
              <a:spcBef>
                <a:spcPts val="1193"/>
              </a:spcBef>
              <a:buSzPct val="97222"/>
              <a:buFontTx/>
              <a:buAutoNum type="arabicPeriod" startAt="2"/>
              <a:tabLst>
                <a:tab pos="299085" algn="l"/>
              </a:tabLst>
            </a:pPr>
            <a:r>
              <a:rPr lang="it-IT" sz="3600" b="1" u="sng" kern="0" spc="53" dirty="0">
                <a:solidFill>
                  <a:srgbClr val="12294A"/>
                </a:solidFill>
                <a:uFill>
                  <a:solidFill>
                    <a:srgbClr val="12294A"/>
                  </a:solidFill>
                </a:uFill>
                <a:latin typeface="Arial"/>
                <a:cs typeface="Arial"/>
              </a:rPr>
              <a:t> </a:t>
            </a:r>
            <a:r>
              <a:rPr lang="it-IT" sz="3600" b="1" u="sng" kern="0" dirty="0">
                <a:solidFill>
                  <a:srgbClr val="12294A"/>
                </a:solidFill>
                <a:uFill>
                  <a:solidFill>
                    <a:srgbClr val="12294A"/>
                  </a:solidFill>
                </a:uFill>
                <a:latin typeface="Arial"/>
                <a:cs typeface="Arial"/>
              </a:rPr>
              <a:t>Struttura organizzativa del titolare AIC</a:t>
            </a:r>
            <a:r>
              <a:rPr lang="it-IT" sz="3600" b="1" u="sng" kern="0" spc="-30" dirty="0">
                <a:solidFill>
                  <a:srgbClr val="12294A"/>
                </a:solidFill>
                <a:uFill>
                  <a:solidFill>
                    <a:srgbClr val="12294A"/>
                  </a:solidFill>
                </a:uFill>
                <a:latin typeface="Arial"/>
                <a:cs typeface="Arial"/>
              </a:rPr>
              <a:t>:</a:t>
            </a:r>
            <a:endParaRPr lang="it-IT" sz="3600" b="1" u="sng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0291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F70542-2EB9-7391-58DF-A3B27B818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39EF0F5-A3C6-E1F9-702B-C49F4A24CB01}"/>
              </a:ext>
            </a:extLst>
          </p:cNvPr>
          <p:cNvGrpSpPr/>
          <p:nvPr/>
        </p:nvGrpSpPr>
        <p:grpSpPr>
          <a:xfrm>
            <a:off x="573637" y="221118"/>
            <a:ext cx="13653615" cy="2383778"/>
            <a:chOff x="-606751" y="-1076776"/>
            <a:chExt cx="18204821" cy="3178371"/>
          </a:xfrm>
        </p:grpSpPr>
        <p:sp>
          <p:nvSpPr>
            <p:cNvPr id="3" name="TextBox 3">
              <a:extLst>
                <a:ext uri="{FF2B5EF4-FFF2-40B4-BE49-F238E27FC236}">
                  <a16:creationId xmlns:a16="http://schemas.microsoft.com/office/drawing/2014/main" id="{7677469E-369A-6146-3FD2-38141E5FBD8A}"/>
                </a:ext>
              </a:extLst>
            </p:cNvPr>
            <p:cNvSpPr txBox="1"/>
            <p:nvPr/>
          </p:nvSpPr>
          <p:spPr>
            <a:xfrm>
              <a:off x="-606751" y="-1076776"/>
              <a:ext cx="17598070" cy="8893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634"/>
                </a:lnSpc>
              </a:pPr>
              <a:endParaRPr lang="en-US" sz="4000" b="1" spc="49" dirty="0">
                <a:latin typeface="Arial" panose="020B0604020202020204" pitchFamily="34" charset="0"/>
                <a:ea typeface="League Spartan"/>
                <a:cs typeface="Arial" panose="020B0604020202020204" pitchFamily="34" charset="0"/>
                <a:sym typeface="League Spartan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1A1B4FD2-EB5B-B6E7-2C5E-AE42D090B4F8}"/>
                </a:ext>
              </a:extLst>
            </p:cNvPr>
            <p:cNvSpPr txBox="1"/>
            <p:nvPr/>
          </p:nvSpPr>
          <p:spPr>
            <a:xfrm>
              <a:off x="0" y="1349252"/>
              <a:ext cx="17598070" cy="7523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20"/>
                </a:lnSpc>
              </a:pPr>
              <a:endParaRPr lang="en-US" sz="3400" spc="204" dirty="0">
                <a:solidFill>
                  <a:srgbClr val="244357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F9658C69-DDFF-86D8-E7BA-A692264070A6}"/>
              </a:ext>
            </a:extLst>
          </p:cNvPr>
          <p:cNvSpPr/>
          <p:nvPr/>
        </p:nvSpPr>
        <p:spPr>
          <a:xfrm>
            <a:off x="17089002" y="0"/>
            <a:ext cx="3657409" cy="3657409"/>
          </a:xfrm>
          <a:custGeom>
            <a:avLst/>
            <a:gdLst/>
            <a:ahLst/>
            <a:cxnLst/>
            <a:rect l="l" t="t" r="r" b="b"/>
            <a:pathLst>
              <a:path w="3657409" h="3657409">
                <a:moveTo>
                  <a:pt x="0" y="0"/>
                </a:moveTo>
                <a:lnTo>
                  <a:pt x="3657409" y="0"/>
                </a:lnTo>
                <a:lnTo>
                  <a:pt x="3657409" y="3657409"/>
                </a:lnTo>
                <a:lnTo>
                  <a:pt x="0" y="36574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701349EC-A9A8-3D7D-1F4B-DBF0B74050FC}"/>
              </a:ext>
            </a:extLst>
          </p:cNvPr>
          <p:cNvSpPr/>
          <p:nvPr/>
        </p:nvSpPr>
        <p:spPr>
          <a:xfrm>
            <a:off x="-2810005" y="8777806"/>
            <a:ext cx="3657409" cy="3657409"/>
          </a:xfrm>
          <a:custGeom>
            <a:avLst/>
            <a:gdLst/>
            <a:ahLst/>
            <a:cxnLst/>
            <a:rect l="l" t="t" r="r" b="b"/>
            <a:pathLst>
              <a:path w="3657409" h="3657409">
                <a:moveTo>
                  <a:pt x="0" y="0"/>
                </a:moveTo>
                <a:lnTo>
                  <a:pt x="3657409" y="0"/>
                </a:lnTo>
                <a:lnTo>
                  <a:pt x="3657409" y="3657409"/>
                </a:lnTo>
                <a:lnTo>
                  <a:pt x="0" y="36574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C2980B17-83D9-6124-28DA-C0D15FE9ADC6}"/>
              </a:ext>
            </a:extLst>
          </p:cNvPr>
          <p:cNvGrpSpPr>
            <a:grpSpLocks noChangeAspect="1"/>
          </p:cNvGrpSpPr>
          <p:nvPr/>
        </p:nvGrpSpPr>
        <p:grpSpPr>
          <a:xfrm>
            <a:off x="15059025" y="-2806823"/>
            <a:ext cx="4400550" cy="4400550"/>
            <a:chOff x="-2540" y="-2540"/>
            <a:chExt cx="6355080" cy="635508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9C10991C-27A4-A451-0A07-1A7304C1F512}"/>
                </a:ext>
              </a:extLst>
            </p:cNvPr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244357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21594CF-F7CB-C541-F592-549F38EA0DCE}"/>
              </a:ext>
            </a:extLst>
          </p:cNvPr>
          <p:cNvSpPr txBox="1"/>
          <p:nvPr/>
        </p:nvSpPr>
        <p:spPr>
          <a:xfrm>
            <a:off x="381000" y="522187"/>
            <a:ext cx="16515365" cy="4082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defTabSz="1371600">
              <a:spcBef>
                <a:spcPts val="1973"/>
              </a:spcBef>
            </a:pPr>
            <a:r>
              <a:rPr lang="it-IT" sz="3600" b="1" u="sng" kern="0" dirty="0">
                <a:solidFill>
                  <a:srgbClr val="12294A"/>
                </a:solidFill>
                <a:uFill>
                  <a:solidFill>
                    <a:srgbClr val="12294A"/>
                  </a:solidFill>
                </a:uFill>
                <a:latin typeface="Arial"/>
                <a:cs typeface="Arial"/>
              </a:rPr>
              <a:t>3.</a:t>
            </a:r>
            <a:r>
              <a:rPr lang="it-IT" sz="3600" b="1" u="sng" kern="0" spc="38" dirty="0">
                <a:solidFill>
                  <a:srgbClr val="12294A"/>
                </a:solidFill>
                <a:uFill>
                  <a:solidFill>
                    <a:srgbClr val="12294A"/>
                  </a:solidFill>
                </a:uFill>
                <a:latin typeface="Arial"/>
                <a:cs typeface="Arial"/>
              </a:rPr>
              <a:t> </a:t>
            </a:r>
            <a:r>
              <a:rPr lang="it-IT" sz="3600" b="1" u="sng" kern="0" dirty="0">
                <a:solidFill>
                  <a:srgbClr val="12294A"/>
                </a:solidFill>
                <a:uFill>
                  <a:solidFill>
                    <a:srgbClr val="12294A"/>
                  </a:solidFill>
                </a:uFill>
                <a:latin typeface="Arial"/>
                <a:cs typeface="Arial"/>
              </a:rPr>
              <a:t>Sources</a:t>
            </a:r>
            <a:r>
              <a:rPr lang="it-IT" sz="3600" b="1" u="sng" kern="0" spc="-23" dirty="0">
                <a:solidFill>
                  <a:srgbClr val="12294A"/>
                </a:solidFill>
                <a:uFill>
                  <a:solidFill>
                    <a:srgbClr val="12294A"/>
                  </a:solidFill>
                </a:uFill>
                <a:latin typeface="Arial"/>
                <a:cs typeface="Arial"/>
              </a:rPr>
              <a:t> </a:t>
            </a:r>
            <a:r>
              <a:rPr lang="it-IT" sz="3600" b="1" u="sng" kern="0" dirty="0">
                <a:solidFill>
                  <a:srgbClr val="12294A"/>
                </a:solidFill>
                <a:uFill>
                  <a:solidFill>
                    <a:srgbClr val="12294A"/>
                  </a:solidFill>
                </a:uFill>
                <a:latin typeface="Arial"/>
                <a:cs typeface="Arial"/>
              </a:rPr>
              <a:t>of</a:t>
            </a:r>
            <a:r>
              <a:rPr lang="it-IT" sz="3600" b="1" u="sng" kern="0" spc="-90" dirty="0">
                <a:solidFill>
                  <a:srgbClr val="12294A"/>
                </a:solidFill>
                <a:uFill>
                  <a:solidFill>
                    <a:srgbClr val="12294A"/>
                  </a:solidFill>
                </a:uFill>
                <a:latin typeface="Arial"/>
                <a:cs typeface="Arial"/>
              </a:rPr>
              <a:t> </a:t>
            </a:r>
            <a:r>
              <a:rPr lang="it-IT" sz="3600" b="1" u="sng" kern="0" dirty="0">
                <a:solidFill>
                  <a:srgbClr val="12294A"/>
                </a:solidFill>
                <a:uFill>
                  <a:solidFill>
                    <a:srgbClr val="12294A"/>
                  </a:solidFill>
                </a:uFill>
                <a:latin typeface="Arial"/>
                <a:cs typeface="Arial"/>
              </a:rPr>
              <a:t>Safety</a:t>
            </a:r>
            <a:r>
              <a:rPr lang="it-IT" sz="3600" b="1" u="sng" kern="0" spc="-23" dirty="0">
                <a:solidFill>
                  <a:srgbClr val="12294A"/>
                </a:solidFill>
                <a:uFill>
                  <a:solidFill>
                    <a:srgbClr val="12294A"/>
                  </a:solidFill>
                </a:uFill>
                <a:latin typeface="Arial"/>
                <a:cs typeface="Arial"/>
              </a:rPr>
              <a:t> </a:t>
            </a:r>
            <a:r>
              <a:rPr lang="it-IT" sz="3600" b="1" u="sng" kern="0" spc="-30" dirty="0">
                <a:solidFill>
                  <a:srgbClr val="12294A"/>
                </a:solidFill>
                <a:uFill>
                  <a:solidFill>
                    <a:srgbClr val="12294A"/>
                  </a:solidFill>
                </a:uFill>
                <a:latin typeface="Arial"/>
                <a:cs typeface="Arial"/>
              </a:rPr>
              <a:t>Data:</a:t>
            </a:r>
          </a:p>
          <a:p>
            <a:pPr marL="30480" defTabSz="1371600">
              <a:spcBef>
                <a:spcPts val="1973"/>
              </a:spcBef>
            </a:pPr>
            <a:endParaRPr lang="it-IT" sz="32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30480" marR="7620" defTabSz="1371600">
              <a:lnSpc>
                <a:spcPct val="100800"/>
              </a:lnSpc>
              <a:spcBef>
                <a:spcPts val="1808"/>
              </a:spcBef>
            </a:pPr>
            <a:r>
              <a:rPr lang="it-IT" sz="3200" kern="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Secondo il modulo II GVP, le fonti dei Safety data devono includere la descrizione delle principali unità incaricate della raccolta dei dati sulla sicurezza, che comprendono tutte le parti responsabili, a livello globale, della raccolta dei casi segnalati relativi ai prodotti autorizzati nell’UE. Nel PSMF, le source of </a:t>
            </a:r>
            <a:r>
              <a:rPr lang="it-IT" sz="3200" kern="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safety</a:t>
            </a:r>
            <a:r>
              <a:rPr lang="it-IT" sz="3200" kern="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data (Allegato C) includono quanto segue:</a:t>
            </a: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19A3DF30-741C-41F1-BD51-B29E992921F8}"/>
              </a:ext>
            </a:extLst>
          </p:cNvPr>
          <p:cNvGrpSpPr/>
          <p:nvPr/>
        </p:nvGrpSpPr>
        <p:grpSpPr>
          <a:xfrm>
            <a:off x="3914724" y="4914900"/>
            <a:ext cx="9715459" cy="4270341"/>
            <a:chOff x="4381500" y="897906"/>
            <a:chExt cx="4736712" cy="3230283"/>
          </a:xfrm>
        </p:grpSpPr>
        <p:grpSp>
          <p:nvGrpSpPr>
            <p:cNvPr id="12" name="object 6">
              <a:extLst>
                <a:ext uri="{FF2B5EF4-FFF2-40B4-BE49-F238E27FC236}">
                  <a16:creationId xmlns:a16="http://schemas.microsoft.com/office/drawing/2014/main" id="{1676CFCF-30D6-51BE-F4AD-75FFC510203F}"/>
                </a:ext>
              </a:extLst>
            </p:cNvPr>
            <p:cNvGrpSpPr/>
            <p:nvPr/>
          </p:nvGrpSpPr>
          <p:grpSpPr>
            <a:xfrm>
              <a:off x="4381500" y="1863661"/>
              <a:ext cx="2632472" cy="2264528"/>
              <a:chOff x="4381500" y="1863661"/>
              <a:chExt cx="2632472" cy="2264528"/>
            </a:xfrm>
          </p:grpSpPr>
          <p:sp>
            <p:nvSpPr>
              <p:cNvPr id="16" name="object 8">
                <a:extLst>
                  <a:ext uri="{FF2B5EF4-FFF2-40B4-BE49-F238E27FC236}">
                    <a16:creationId xmlns:a16="http://schemas.microsoft.com/office/drawing/2014/main" id="{15617DF0-3B2C-BE69-3EFA-52BAA0E3D8E0}"/>
                  </a:ext>
                </a:extLst>
              </p:cNvPr>
              <p:cNvSpPr/>
              <p:nvPr/>
            </p:nvSpPr>
            <p:spPr>
              <a:xfrm>
                <a:off x="4428281" y="1914461"/>
                <a:ext cx="2585691" cy="2116137"/>
              </a:xfrm>
              <a:custGeom>
                <a:avLst/>
                <a:gdLst/>
                <a:ahLst/>
                <a:cxnLst/>
                <a:rect l="l" t="t" r="r" b="b"/>
                <a:pathLst>
                  <a:path w="1095375" h="1104900">
                    <a:moveTo>
                      <a:pt x="547751" y="0"/>
                    </a:moveTo>
                    <a:lnTo>
                      <a:pt x="500489" y="2028"/>
                    </a:lnTo>
                    <a:lnTo>
                      <a:pt x="454343" y="8002"/>
                    </a:lnTo>
                    <a:lnTo>
                      <a:pt x="409478" y="17756"/>
                    </a:lnTo>
                    <a:lnTo>
                      <a:pt x="366059" y="31124"/>
                    </a:lnTo>
                    <a:lnTo>
                      <a:pt x="324249" y="47940"/>
                    </a:lnTo>
                    <a:lnTo>
                      <a:pt x="284213" y="68038"/>
                    </a:lnTo>
                    <a:lnTo>
                      <a:pt x="246116" y="91251"/>
                    </a:lnTo>
                    <a:lnTo>
                      <a:pt x="210121" y="117415"/>
                    </a:lnTo>
                    <a:lnTo>
                      <a:pt x="176394" y="146363"/>
                    </a:lnTo>
                    <a:lnTo>
                      <a:pt x="145099" y="177929"/>
                    </a:lnTo>
                    <a:lnTo>
                      <a:pt x="116400" y="211947"/>
                    </a:lnTo>
                    <a:lnTo>
                      <a:pt x="90461" y="248251"/>
                    </a:lnTo>
                    <a:lnTo>
                      <a:pt x="67448" y="286676"/>
                    </a:lnTo>
                    <a:lnTo>
                      <a:pt x="47524" y="327054"/>
                    </a:lnTo>
                    <a:lnTo>
                      <a:pt x="30853" y="369221"/>
                    </a:lnTo>
                    <a:lnTo>
                      <a:pt x="17601" y="413009"/>
                    </a:lnTo>
                    <a:lnTo>
                      <a:pt x="7932" y="458255"/>
                    </a:lnTo>
                    <a:lnTo>
                      <a:pt x="2010" y="504790"/>
                    </a:lnTo>
                    <a:lnTo>
                      <a:pt x="0" y="552450"/>
                    </a:lnTo>
                    <a:lnTo>
                      <a:pt x="2010" y="600109"/>
                    </a:lnTo>
                    <a:lnTo>
                      <a:pt x="7932" y="646644"/>
                    </a:lnTo>
                    <a:lnTo>
                      <a:pt x="17601" y="691890"/>
                    </a:lnTo>
                    <a:lnTo>
                      <a:pt x="30853" y="735678"/>
                    </a:lnTo>
                    <a:lnTo>
                      <a:pt x="47524" y="777845"/>
                    </a:lnTo>
                    <a:lnTo>
                      <a:pt x="67448" y="818223"/>
                    </a:lnTo>
                    <a:lnTo>
                      <a:pt x="90461" y="856648"/>
                    </a:lnTo>
                    <a:lnTo>
                      <a:pt x="116400" y="892952"/>
                    </a:lnTo>
                    <a:lnTo>
                      <a:pt x="145099" y="926970"/>
                    </a:lnTo>
                    <a:lnTo>
                      <a:pt x="176394" y="958536"/>
                    </a:lnTo>
                    <a:lnTo>
                      <a:pt x="210121" y="987484"/>
                    </a:lnTo>
                    <a:lnTo>
                      <a:pt x="246116" y="1013648"/>
                    </a:lnTo>
                    <a:lnTo>
                      <a:pt x="284213" y="1036861"/>
                    </a:lnTo>
                    <a:lnTo>
                      <a:pt x="324249" y="1056959"/>
                    </a:lnTo>
                    <a:lnTo>
                      <a:pt x="366059" y="1073775"/>
                    </a:lnTo>
                    <a:lnTo>
                      <a:pt x="409478" y="1087143"/>
                    </a:lnTo>
                    <a:lnTo>
                      <a:pt x="454343" y="1096897"/>
                    </a:lnTo>
                    <a:lnTo>
                      <a:pt x="500489" y="1102871"/>
                    </a:lnTo>
                    <a:lnTo>
                      <a:pt x="547751" y="1104900"/>
                    </a:lnTo>
                    <a:lnTo>
                      <a:pt x="594993" y="1102871"/>
                    </a:lnTo>
                    <a:lnTo>
                      <a:pt x="641122" y="1096897"/>
                    </a:lnTo>
                    <a:lnTo>
                      <a:pt x="685972" y="1087143"/>
                    </a:lnTo>
                    <a:lnTo>
                      <a:pt x="729378" y="1073775"/>
                    </a:lnTo>
                    <a:lnTo>
                      <a:pt x="771176" y="1056959"/>
                    </a:lnTo>
                    <a:lnTo>
                      <a:pt x="811202" y="1036861"/>
                    </a:lnTo>
                    <a:lnTo>
                      <a:pt x="849290" y="1013648"/>
                    </a:lnTo>
                    <a:lnTo>
                      <a:pt x="885277" y="987484"/>
                    </a:lnTo>
                    <a:lnTo>
                      <a:pt x="918998" y="958536"/>
                    </a:lnTo>
                    <a:lnTo>
                      <a:pt x="950289" y="926970"/>
                    </a:lnTo>
                    <a:lnTo>
                      <a:pt x="978984" y="892952"/>
                    </a:lnTo>
                    <a:lnTo>
                      <a:pt x="1004919" y="856648"/>
                    </a:lnTo>
                    <a:lnTo>
                      <a:pt x="1027930" y="818223"/>
                    </a:lnTo>
                    <a:lnTo>
                      <a:pt x="1047853" y="777845"/>
                    </a:lnTo>
                    <a:lnTo>
                      <a:pt x="1064522" y="735678"/>
                    </a:lnTo>
                    <a:lnTo>
                      <a:pt x="1077773" y="691890"/>
                    </a:lnTo>
                    <a:lnTo>
                      <a:pt x="1087442" y="646644"/>
                    </a:lnTo>
                    <a:lnTo>
                      <a:pt x="1093364" y="600109"/>
                    </a:lnTo>
                    <a:lnTo>
                      <a:pt x="1095375" y="552450"/>
                    </a:lnTo>
                    <a:lnTo>
                      <a:pt x="1093364" y="504790"/>
                    </a:lnTo>
                    <a:lnTo>
                      <a:pt x="1087442" y="458255"/>
                    </a:lnTo>
                    <a:lnTo>
                      <a:pt x="1077773" y="413009"/>
                    </a:lnTo>
                    <a:lnTo>
                      <a:pt x="1064522" y="369221"/>
                    </a:lnTo>
                    <a:lnTo>
                      <a:pt x="1047853" y="327054"/>
                    </a:lnTo>
                    <a:lnTo>
                      <a:pt x="1027930" y="286676"/>
                    </a:lnTo>
                    <a:lnTo>
                      <a:pt x="1004919" y="248251"/>
                    </a:lnTo>
                    <a:lnTo>
                      <a:pt x="978984" y="211947"/>
                    </a:lnTo>
                    <a:lnTo>
                      <a:pt x="950289" y="177929"/>
                    </a:lnTo>
                    <a:lnTo>
                      <a:pt x="918998" y="146363"/>
                    </a:lnTo>
                    <a:lnTo>
                      <a:pt x="885277" y="117415"/>
                    </a:lnTo>
                    <a:lnTo>
                      <a:pt x="849290" y="91251"/>
                    </a:lnTo>
                    <a:lnTo>
                      <a:pt x="811202" y="68038"/>
                    </a:lnTo>
                    <a:lnTo>
                      <a:pt x="771176" y="47940"/>
                    </a:lnTo>
                    <a:lnTo>
                      <a:pt x="729378" y="31124"/>
                    </a:lnTo>
                    <a:lnTo>
                      <a:pt x="685972" y="17756"/>
                    </a:lnTo>
                    <a:lnTo>
                      <a:pt x="641122" y="8002"/>
                    </a:lnTo>
                    <a:lnTo>
                      <a:pt x="594993" y="2028"/>
                    </a:lnTo>
                    <a:lnTo>
                      <a:pt x="547751" y="0"/>
                    </a:lnTo>
                    <a:close/>
                  </a:path>
                </a:pathLst>
              </a:custGeom>
              <a:solidFill>
                <a:srgbClr val="7085C5"/>
              </a:solidFill>
            </p:spPr>
            <p:txBody>
              <a:bodyPr wrap="square" lIns="0" tIns="0" rIns="0" bIns="0" rtlCol="0"/>
              <a:lstStyle/>
              <a:p>
                <a:pPr defTabSz="1371600"/>
                <a:endParaRPr lang="it-IT" sz="2700" kern="0" dirty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17" name="object 7">
                <a:extLst>
                  <a:ext uri="{FF2B5EF4-FFF2-40B4-BE49-F238E27FC236}">
                    <a16:creationId xmlns:a16="http://schemas.microsoft.com/office/drawing/2014/main" id="{A048C9A9-47F8-3C5B-789C-0DED521664BC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381500" y="1863661"/>
                <a:ext cx="2632472" cy="2264528"/>
              </a:xfrm>
              <a:prstGeom prst="rect">
                <a:avLst/>
              </a:prstGeom>
            </p:spPr>
          </p:pic>
        </p:grpSp>
        <p:sp>
          <p:nvSpPr>
            <p:cNvPr id="13" name="object 9">
              <a:extLst>
                <a:ext uri="{FF2B5EF4-FFF2-40B4-BE49-F238E27FC236}">
                  <a16:creationId xmlns:a16="http://schemas.microsoft.com/office/drawing/2014/main" id="{654131C8-13B4-7E83-7AA2-A7B0D3C97AF9}"/>
                </a:ext>
              </a:extLst>
            </p:cNvPr>
            <p:cNvSpPr txBox="1"/>
            <p:nvPr/>
          </p:nvSpPr>
          <p:spPr>
            <a:xfrm>
              <a:off x="4565015" y="2333561"/>
              <a:ext cx="897890" cy="289823"/>
            </a:xfrm>
            <a:prstGeom prst="rect">
              <a:avLst/>
            </a:prstGeom>
          </p:spPr>
          <p:txBody>
            <a:bodyPr vert="horz" wrap="square" lIns="0" tIns="19050" rIns="0" bIns="0" rtlCol="0">
              <a:spAutoFit/>
            </a:bodyPr>
            <a:lstStyle/>
            <a:p>
              <a:pPr marL="19050" defTabSz="1371600">
                <a:spcBef>
                  <a:spcPts val="150"/>
                </a:spcBef>
              </a:pPr>
              <a:endParaRPr lang="it-IT" sz="2700" kern="0" dirty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E136E6C4-2C45-0AB6-677D-E16D9C01CED0}"/>
                </a:ext>
              </a:extLst>
            </p:cNvPr>
            <p:cNvSpPr/>
            <p:nvPr/>
          </p:nvSpPr>
          <p:spPr>
            <a:xfrm>
              <a:off x="6614725" y="897906"/>
              <a:ext cx="2503487" cy="2264528"/>
            </a:xfrm>
            <a:custGeom>
              <a:avLst/>
              <a:gdLst/>
              <a:ahLst/>
              <a:cxnLst/>
              <a:rect l="l" t="t" r="r" b="b"/>
              <a:pathLst>
                <a:path w="1104900" h="1104900">
                  <a:moveTo>
                    <a:pt x="552450" y="0"/>
                  </a:moveTo>
                  <a:lnTo>
                    <a:pt x="504790" y="2028"/>
                  </a:lnTo>
                  <a:lnTo>
                    <a:pt x="458255" y="8002"/>
                  </a:lnTo>
                  <a:lnTo>
                    <a:pt x="413009" y="17756"/>
                  </a:lnTo>
                  <a:lnTo>
                    <a:pt x="369221" y="31124"/>
                  </a:lnTo>
                  <a:lnTo>
                    <a:pt x="327054" y="47940"/>
                  </a:lnTo>
                  <a:lnTo>
                    <a:pt x="286676" y="68038"/>
                  </a:lnTo>
                  <a:lnTo>
                    <a:pt x="248251" y="91251"/>
                  </a:lnTo>
                  <a:lnTo>
                    <a:pt x="211947" y="117415"/>
                  </a:lnTo>
                  <a:lnTo>
                    <a:pt x="177929" y="146363"/>
                  </a:lnTo>
                  <a:lnTo>
                    <a:pt x="146363" y="177929"/>
                  </a:lnTo>
                  <a:lnTo>
                    <a:pt x="117415" y="211947"/>
                  </a:lnTo>
                  <a:lnTo>
                    <a:pt x="91251" y="248251"/>
                  </a:lnTo>
                  <a:lnTo>
                    <a:pt x="68038" y="286676"/>
                  </a:lnTo>
                  <a:lnTo>
                    <a:pt x="47940" y="327054"/>
                  </a:lnTo>
                  <a:lnTo>
                    <a:pt x="31124" y="369221"/>
                  </a:lnTo>
                  <a:lnTo>
                    <a:pt x="17756" y="413009"/>
                  </a:lnTo>
                  <a:lnTo>
                    <a:pt x="8002" y="458255"/>
                  </a:lnTo>
                  <a:lnTo>
                    <a:pt x="2028" y="504790"/>
                  </a:lnTo>
                  <a:lnTo>
                    <a:pt x="0" y="552450"/>
                  </a:lnTo>
                  <a:lnTo>
                    <a:pt x="2028" y="600109"/>
                  </a:lnTo>
                  <a:lnTo>
                    <a:pt x="8002" y="646644"/>
                  </a:lnTo>
                  <a:lnTo>
                    <a:pt x="17756" y="691890"/>
                  </a:lnTo>
                  <a:lnTo>
                    <a:pt x="31124" y="735678"/>
                  </a:lnTo>
                  <a:lnTo>
                    <a:pt x="47940" y="777845"/>
                  </a:lnTo>
                  <a:lnTo>
                    <a:pt x="68038" y="818223"/>
                  </a:lnTo>
                  <a:lnTo>
                    <a:pt x="91251" y="856648"/>
                  </a:lnTo>
                  <a:lnTo>
                    <a:pt x="117415" y="892952"/>
                  </a:lnTo>
                  <a:lnTo>
                    <a:pt x="146363" y="926970"/>
                  </a:lnTo>
                  <a:lnTo>
                    <a:pt x="177929" y="958536"/>
                  </a:lnTo>
                  <a:lnTo>
                    <a:pt x="211947" y="987484"/>
                  </a:lnTo>
                  <a:lnTo>
                    <a:pt x="248251" y="1013648"/>
                  </a:lnTo>
                  <a:lnTo>
                    <a:pt x="286676" y="1036861"/>
                  </a:lnTo>
                  <a:lnTo>
                    <a:pt x="327054" y="1056959"/>
                  </a:lnTo>
                  <a:lnTo>
                    <a:pt x="369221" y="1073775"/>
                  </a:lnTo>
                  <a:lnTo>
                    <a:pt x="413009" y="1087143"/>
                  </a:lnTo>
                  <a:lnTo>
                    <a:pt x="458255" y="1096897"/>
                  </a:lnTo>
                  <a:lnTo>
                    <a:pt x="504790" y="1102871"/>
                  </a:lnTo>
                  <a:lnTo>
                    <a:pt x="552450" y="1104900"/>
                  </a:lnTo>
                  <a:lnTo>
                    <a:pt x="600109" y="1102871"/>
                  </a:lnTo>
                  <a:lnTo>
                    <a:pt x="646644" y="1096897"/>
                  </a:lnTo>
                  <a:lnTo>
                    <a:pt x="691890" y="1087143"/>
                  </a:lnTo>
                  <a:lnTo>
                    <a:pt x="735678" y="1073775"/>
                  </a:lnTo>
                  <a:lnTo>
                    <a:pt x="777845" y="1056959"/>
                  </a:lnTo>
                  <a:lnTo>
                    <a:pt x="818223" y="1036861"/>
                  </a:lnTo>
                  <a:lnTo>
                    <a:pt x="856648" y="1013648"/>
                  </a:lnTo>
                  <a:lnTo>
                    <a:pt x="892952" y="987484"/>
                  </a:lnTo>
                  <a:lnTo>
                    <a:pt x="926970" y="958536"/>
                  </a:lnTo>
                  <a:lnTo>
                    <a:pt x="958536" y="926970"/>
                  </a:lnTo>
                  <a:lnTo>
                    <a:pt x="987484" y="892952"/>
                  </a:lnTo>
                  <a:lnTo>
                    <a:pt x="1013648" y="856648"/>
                  </a:lnTo>
                  <a:lnTo>
                    <a:pt x="1036861" y="818223"/>
                  </a:lnTo>
                  <a:lnTo>
                    <a:pt x="1056959" y="777845"/>
                  </a:lnTo>
                  <a:lnTo>
                    <a:pt x="1073775" y="735678"/>
                  </a:lnTo>
                  <a:lnTo>
                    <a:pt x="1087143" y="691890"/>
                  </a:lnTo>
                  <a:lnTo>
                    <a:pt x="1096897" y="646644"/>
                  </a:lnTo>
                  <a:lnTo>
                    <a:pt x="1102871" y="600109"/>
                  </a:lnTo>
                  <a:lnTo>
                    <a:pt x="1104900" y="552450"/>
                  </a:lnTo>
                  <a:lnTo>
                    <a:pt x="1102871" y="504790"/>
                  </a:lnTo>
                  <a:lnTo>
                    <a:pt x="1096897" y="458255"/>
                  </a:lnTo>
                  <a:lnTo>
                    <a:pt x="1087143" y="413009"/>
                  </a:lnTo>
                  <a:lnTo>
                    <a:pt x="1073775" y="369221"/>
                  </a:lnTo>
                  <a:lnTo>
                    <a:pt x="1056959" y="327054"/>
                  </a:lnTo>
                  <a:lnTo>
                    <a:pt x="1036861" y="286676"/>
                  </a:lnTo>
                  <a:lnTo>
                    <a:pt x="1013648" y="248251"/>
                  </a:lnTo>
                  <a:lnTo>
                    <a:pt x="987484" y="211947"/>
                  </a:lnTo>
                  <a:lnTo>
                    <a:pt x="958536" y="177929"/>
                  </a:lnTo>
                  <a:lnTo>
                    <a:pt x="926970" y="146363"/>
                  </a:lnTo>
                  <a:lnTo>
                    <a:pt x="892952" y="117415"/>
                  </a:lnTo>
                  <a:lnTo>
                    <a:pt x="856648" y="91251"/>
                  </a:lnTo>
                  <a:lnTo>
                    <a:pt x="818223" y="68038"/>
                  </a:lnTo>
                  <a:lnTo>
                    <a:pt x="777845" y="47940"/>
                  </a:lnTo>
                  <a:lnTo>
                    <a:pt x="735678" y="31124"/>
                  </a:lnTo>
                  <a:lnTo>
                    <a:pt x="691890" y="17756"/>
                  </a:lnTo>
                  <a:lnTo>
                    <a:pt x="646644" y="8002"/>
                  </a:lnTo>
                  <a:lnTo>
                    <a:pt x="600109" y="2028"/>
                  </a:lnTo>
                  <a:lnTo>
                    <a:pt x="552450" y="0"/>
                  </a:lnTo>
                  <a:close/>
                </a:path>
              </a:pathLst>
            </a:custGeom>
            <a:solidFill>
              <a:srgbClr val="5889D4"/>
            </a:solidFill>
          </p:spPr>
          <p:txBody>
            <a:bodyPr wrap="square" lIns="0" tIns="0" rIns="0" bIns="0" rtlCol="0"/>
            <a:lstStyle/>
            <a:p>
              <a:pPr defTabSz="1371600"/>
              <a:endParaRPr lang="it-IT" sz="27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0594A8F7-633B-F5D7-569F-C19BECBF4D2F}"/>
                </a:ext>
              </a:extLst>
            </p:cNvPr>
            <p:cNvSpPr txBox="1"/>
            <p:nvPr/>
          </p:nvSpPr>
          <p:spPr>
            <a:xfrm>
              <a:off x="8149208" y="2331402"/>
              <a:ext cx="746125" cy="289823"/>
            </a:xfrm>
            <a:prstGeom prst="rect">
              <a:avLst/>
            </a:prstGeom>
          </p:spPr>
          <p:txBody>
            <a:bodyPr vert="horz" wrap="square" lIns="0" tIns="19050" rIns="0" bIns="0" rtlCol="0">
              <a:spAutoFit/>
            </a:bodyPr>
            <a:lstStyle/>
            <a:p>
              <a:pPr marL="19050" defTabSz="1371600">
                <a:spcBef>
                  <a:spcPts val="150"/>
                </a:spcBef>
              </a:pPr>
              <a:endParaRPr lang="it-IT" sz="2700" kern="0" dirty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C80D2A82-71CF-558E-ED7A-803E35B25D98}"/>
              </a:ext>
            </a:extLst>
          </p:cNvPr>
          <p:cNvSpPr txBox="1"/>
          <p:nvPr/>
        </p:nvSpPr>
        <p:spPr>
          <a:xfrm>
            <a:off x="4800600" y="7164169"/>
            <a:ext cx="4088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err="1">
                <a:solidFill>
                  <a:schemeClr val="bg1"/>
                </a:solidFill>
              </a:rPr>
              <a:t>Solicited</a:t>
            </a:r>
            <a:r>
              <a:rPr lang="it-IT" sz="3600" dirty="0">
                <a:solidFill>
                  <a:schemeClr val="bg1"/>
                </a:solidFill>
              </a:rPr>
              <a:t> information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1CC6D5B0-3722-609E-4365-1949AFDB4FA0}"/>
              </a:ext>
            </a:extLst>
          </p:cNvPr>
          <p:cNvSpPr txBox="1"/>
          <p:nvPr/>
        </p:nvSpPr>
        <p:spPr>
          <a:xfrm>
            <a:off x="9793278" y="5829300"/>
            <a:ext cx="26273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err="1">
                <a:solidFill>
                  <a:schemeClr val="bg1"/>
                </a:solidFill>
              </a:rPr>
              <a:t>Spontaneous</a:t>
            </a:r>
            <a:endParaRPr lang="it-IT" sz="3600" dirty="0">
              <a:solidFill>
                <a:schemeClr val="bg1"/>
              </a:solidFill>
            </a:endParaRPr>
          </a:p>
          <a:p>
            <a:r>
              <a:rPr lang="it-IT" sz="3600" dirty="0">
                <a:solidFill>
                  <a:schemeClr val="bg1"/>
                </a:solidFill>
              </a:rPr>
              <a:t> information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747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43D6B6-ED42-D0DC-E510-F737E61D2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4573CE8-C07B-9B06-8446-B54315B8E0AB}"/>
              </a:ext>
            </a:extLst>
          </p:cNvPr>
          <p:cNvGrpSpPr/>
          <p:nvPr/>
        </p:nvGrpSpPr>
        <p:grpSpPr>
          <a:xfrm>
            <a:off x="573637" y="221118"/>
            <a:ext cx="13653615" cy="2383778"/>
            <a:chOff x="-606751" y="-1076776"/>
            <a:chExt cx="18204821" cy="3178371"/>
          </a:xfrm>
        </p:grpSpPr>
        <p:sp>
          <p:nvSpPr>
            <p:cNvPr id="3" name="TextBox 3">
              <a:extLst>
                <a:ext uri="{FF2B5EF4-FFF2-40B4-BE49-F238E27FC236}">
                  <a16:creationId xmlns:a16="http://schemas.microsoft.com/office/drawing/2014/main" id="{BB5685CA-97D4-63F9-9DC2-07C8D7BD0420}"/>
                </a:ext>
              </a:extLst>
            </p:cNvPr>
            <p:cNvSpPr txBox="1"/>
            <p:nvPr/>
          </p:nvSpPr>
          <p:spPr>
            <a:xfrm>
              <a:off x="-606751" y="-1076776"/>
              <a:ext cx="17598070" cy="8893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634"/>
                </a:lnSpc>
              </a:pPr>
              <a:endParaRPr lang="en-US" sz="4000" b="1" spc="49" dirty="0">
                <a:latin typeface="Arial" panose="020B0604020202020204" pitchFamily="34" charset="0"/>
                <a:ea typeface="League Spartan"/>
                <a:cs typeface="Arial" panose="020B0604020202020204" pitchFamily="34" charset="0"/>
                <a:sym typeface="League Spartan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D6354E62-2EC5-6E54-6A65-92500F4C828A}"/>
                </a:ext>
              </a:extLst>
            </p:cNvPr>
            <p:cNvSpPr txBox="1"/>
            <p:nvPr/>
          </p:nvSpPr>
          <p:spPr>
            <a:xfrm>
              <a:off x="0" y="1349252"/>
              <a:ext cx="17598070" cy="7523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20"/>
                </a:lnSpc>
              </a:pPr>
              <a:endParaRPr lang="en-US" sz="3400" spc="204" dirty="0">
                <a:solidFill>
                  <a:srgbClr val="244357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77380263-708A-1A8B-4EA1-1F9FD5FA849E}"/>
              </a:ext>
            </a:extLst>
          </p:cNvPr>
          <p:cNvSpPr/>
          <p:nvPr/>
        </p:nvSpPr>
        <p:spPr>
          <a:xfrm>
            <a:off x="17089002" y="0"/>
            <a:ext cx="3657409" cy="3657409"/>
          </a:xfrm>
          <a:custGeom>
            <a:avLst/>
            <a:gdLst/>
            <a:ahLst/>
            <a:cxnLst/>
            <a:rect l="l" t="t" r="r" b="b"/>
            <a:pathLst>
              <a:path w="3657409" h="3657409">
                <a:moveTo>
                  <a:pt x="0" y="0"/>
                </a:moveTo>
                <a:lnTo>
                  <a:pt x="3657409" y="0"/>
                </a:lnTo>
                <a:lnTo>
                  <a:pt x="3657409" y="3657409"/>
                </a:lnTo>
                <a:lnTo>
                  <a:pt x="0" y="36574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850870B4-BA15-7041-90E6-789F582A7404}"/>
              </a:ext>
            </a:extLst>
          </p:cNvPr>
          <p:cNvSpPr/>
          <p:nvPr/>
        </p:nvSpPr>
        <p:spPr>
          <a:xfrm>
            <a:off x="-2810005" y="8777806"/>
            <a:ext cx="3657409" cy="3657409"/>
          </a:xfrm>
          <a:custGeom>
            <a:avLst/>
            <a:gdLst/>
            <a:ahLst/>
            <a:cxnLst/>
            <a:rect l="l" t="t" r="r" b="b"/>
            <a:pathLst>
              <a:path w="3657409" h="3657409">
                <a:moveTo>
                  <a:pt x="0" y="0"/>
                </a:moveTo>
                <a:lnTo>
                  <a:pt x="3657409" y="0"/>
                </a:lnTo>
                <a:lnTo>
                  <a:pt x="3657409" y="3657409"/>
                </a:lnTo>
                <a:lnTo>
                  <a:pt x="0" y="36574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41F784DF-ED2E-3421-E2C0-26AE7B81B406}"/>
              </a:ext>
            </a:extLst>
          </p:cNvPr>
          <p:cNvGrpSpPr>
            <a:grpSpLocks noChangeAspect="1"/>
          </p:cNvGrpSpPr>
          <p:nvPr/>
        </p:nvGrpSpPr>
        <p:grpSpPr>
          <a:xfrm>
            <a:off x="15059025" y="-2806823"/>
            <a:ext cx="4400550" cy="4400550"/>
            <a:chOff x="-2540" y="-2540"/>
            <a:chExt cx="6355080" cy="635508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43964956-1325-F5AE-A631-55BE8C0980E3}"/>
                </a:ext>
              </a:extLst>
            </p:cNvPr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244357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D544CE5-1670-DC14-AE2A-6DBD728A0960}"/>
              </a:ext>
            </a:extLst>
          </p:cNvPr>
          <p:cNvSpPr txBox="1"/>
          <p:nvPr/>
        </p:nvSpPr>
        <p:spPr>
          <a:xfrm>
            <a:off x="880582" y="554639"/>
            <a:ext cx="15565002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4. Sistemi informatici e banche dati:</a:t>
            </a:r>
          </a:p>
          <a:p>
            <a:endParaRPr lang="it-IT" sz="3200" dirty="0"/>
          </a:p>
          <a:p>
            <a:r>
              <a:rPr lang="it-IT" sz="3200" dirty="0">
                <a:solidFill>
                  <a:schemeClr val="accent1">
                    <a:lumMod val="75000"/>
                  </a:schemeClr>
                </a:solidFill>
              </a:rPr>
              <a:t>Per il Modulo II GVP, questa sezione deve includere l'ubicazione, la funzionalità e la responsabilità operativa dei sistemi informatici e dei database utilizzati per ricevere, raccogliere, registrare e segnalare le informazioni sulla sicurezza. Qualora vengano utilizzati più sistemi informatici/banche dati, è necessario fornire una panoramica chiara dell'estensione dell'informatizzazione all'interno del sistema di farmacovigilanza.</a:t>
            </a:r>
            <a:endParaRPr lang="en-GB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6FC5097-1ACC-E520-19AA-3EE3BA8AFBA9}"/>
              </a:ext>
            </a:extLst>
          </p:cNvPr>
          <p:cNvSpPr txBox="1"/>
          <p:nvPr/>
        </p:nvSpPr>
        <p:spPr>
          <a:xfrm>
            <a:off x="9829800" y="4492026"/>
            <a:ext cx="6477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Ciò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include, ma non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si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limita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a, il Sistema di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gestione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elettronica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dei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documenti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(EDMS), il Database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globale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e lo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strumento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di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codifica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MedDRA.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Questi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sono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solo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alcuni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esempi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delle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numerose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risorse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elencate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nella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Sezione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4.</a:t>
            </a:r>
          </a:p>
        </p:txBody>
      </p:sp>
      <p:pic>
        <p:nvPicPr>
          <p:cNvPr id="16" name="Immagine 15" descr="Monitor doppio sulla scrivania">
            <a:extLst>
              <a:ext uri="{FF2B5EF4-FFF2-40B4-BE49-F238E27FC236}">
                <a16:creationId xmlns:a16="http://schemas.microsoft.com/office/drawing/2014/main" id="{1A9FCEFB-BAF5-5892-DAD6-50513EA11A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841044"/>
            <a:ext cx="6858001" cy="4569656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4262663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0214D1-D42D-6D61-31CF-0E5C64446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8F89BB6-4106-604E-D923-2DBEFEB12EDA}"/>
              </a:ext>
            </a:extLst>
          </p:cNvPr>
          <p:cNvGrpSpPr/>
          <p:nvPr/>
        </p:nvGrpSpPr>
        <p:grpSpPr>
          <a:xfrm>
            <a:off x="573637" y="221118"/>
            <a:ext cx="13653615" cy="2383778"/>
            <a:chOff x="-606751" y="-1076776"/>
            <a:chExt cx="18204821" cy="3178371"/>
          </a:xfrm>
        </p:grpSpPr>
        <p:sp>
          <p:nvSpPr>
            <p:cNvPr id="3" name="TextBox 3">
              <a:extLst>
                <a:ext uri="{FF2B5EF4-FFF2-40B4-BE49-F238E27FC236}">
                  <a16:creationId xmlns:a16="http://schemas.microsoft.com/office/drawing/2014/main" id="{F5B0D694-9305-42FB-FF17-87F11E9B2380}"/>
                </a:ext>
              </a:extLst>
            </p:cNvPr>
            <p:cNvSpPr txBox="1"/>
            <p:nvPr/>
          </p:nvSpPr>
          <p:spPr>
            <a:xfrm>
              <a:off x="-606751" y="-1076776"/>
              <a:ext cx="17598070" cy="8893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634"/>
                </a:lnSpc>
              </a:pPr>
              <a:endParaRPr lang="en-US" sz="4000" b="1" spc="49" dirty="0">
                <a:latin typeface="Arial" panose="020B0604020202020204" pitchFamily="34" charset="0"/>
                <a:ea typeface="League Spartan"/>
                <a:cs typeface="Arial" panose="020B0604020202020204" pitchFamily="34" charset="0"/>
                <a:sym typeface="League Spartan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A1A5F9DF-143E-A453-E4FD-2BAF20C88769}"/>
                </a:ext>
              </a:extLst>
            </p:cNvPr>
            <p:cNvSpPr txBox="1"/>
            <p:nvPr/>
          </p:nvSpPr>
          <p:spPr>
            <a:xfrm>
              <a:off x="0" y="1349252"/>
              <a:ext cx="17598070" cy="7523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20"/>
                </a:lnSpc>
              </a:pPr>
              <a:endParaRPr lang="en-US" sz="3400" spc="204" dirty="0">
                <a:solidFill>
                  <a:srgbClr val="244357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51AD3244-55BD-9B6F-9A01-0403BAAB4F8A}"/>
              </a:ext>
            </a:extLst>
          </p:cNvPr>
          <p:cNvSpPr/>
          <p:nvPr/>
        </p:nvSpPr>
        <p:spPr>
          <a:xfrm>
            <a:off x="17089002" y="0"/>
            <a:ext cx="3657409" cy="3657409"/>
          </a:xfrm>
          <a:custGeom>
            <a:avLst/>
            <a:gdLst/>
            <a:ahLst/>
            <a:cxnLst/>
            <a:rect l="l" t="t" r="r" b="b"/>
            <a:pathLst>
              <a:path w="3657409" h="3657409">
                <a:moveTo>
                  <a:pt x="0" y="0"/>
                </a:moveTo>
                <a:lnTo>
                  <a:pt x="3657409" y="0"/>
                </a:lnTo>
                <a:lnTo>
                  <a:pt x="3657409" y="3657409"/>
                </a:lnTo>
                <a:lnTo>
                  <a:pt x="0" y="36574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1E533C56-E153-64EA-1522-E3DBF51E4130}"/>
              </a:ext>
            </a:extLst>
          </p:cNvPr>
          <p:cNvSpPr/>
          <p:nvPr/>
        </p:nvSpPr>
        <p:spPr>
          <a:xfrm>
            <a:off x="-2810005" y="8777806"/>
            <a:ext cx="3657409" cy="3657409"/>
          </a:xfrm>
          <a:custGeom>
            <a:avLst/>
            <a:gdLst/>
            <a:ahLst/>
            <a:cxnLst/>
            <a:rect l="l" t="t" r="r" b="b"/>
            <a:pathLst>
              <a:path w="3657409" h="3657409">
                <a:moveTo>
                  <a:pt x="0" y="0"/>
                </a:moveTo>
                <a:lnTo>
                  <a:pt x="3657409" y="0"/>
                </a:lnTo>
                <a:lnTo>
                  <a:pt x="3657409" y="3657409"/>
                </a:lnTo>
                <a:lnTo>
                  <a:pt x="0" y="36574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A5A6D9BD-5790-32C0-302B-AC3B05103897}"/>
              </a:ext>
            </a:extLst>
          </p:cNvPr>
          <p:cNvGrpSpPr>
            <a:grpSpLocks noChangeAspect="1"/>
          </p:cNvGrpSpPr>
          <p:nvPr/>
        </p:nvGrpSpPr>
        <p:grpSpPr>
          <a:xfrm>
            <a:off x="15059025" y="-2806823"/>
            <a:ext cx="4400550" cy="4400550"/>
            <a:chOff x="-2540" y="-2540"/>
            <a:chExt cx="6355080" cy="635508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43535F3E-4EB6-FBEC-2432-56DA12A9BCA8}"/>
                </a:ext>
              </a:extLst>
            </p:cNvPr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244357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" name="object 4">
            <a:extLst>
              <a:ext uri="{FF2B5EF4-FFF2-40B4-BE49-F238E27FC236}">
                <a16:creationId xmlns:a16="http://schemas.microsoft.com/office/drawing/2014/main" id="{ED5DB88B-1319-C2E4-CECA-884F68728C1E}"/>
              </a:ext>
            </a:extLst>
          </p:cNvPr>
          <p:cNvSpPr txBox="1"/>
          <p:nvPr/>
        </p:nvSpPr>
        <p:spPr>
          <a:xfrm>
            <a:off x="543511" y="77927"/>
            <a:ext cx="8216265" cy="1515800"/>
          </a:xfrm>
          <a:prstGeom prst="rect">
            <a:avLst/>
          </a:prstGeom>
        </p:spPr>
        <p:txBody>
          <a:bodyPr vert="horz" wrap="square" lIns="0" tIns="251460" rIns="0" bIns="0" rtlCol="0">
            <a:spAutoFit/>
          </a:bodyPr>
          <a:lstStyle/>
          <a:p>
            <a:pPr marL="19050" defTabSz="1371600">
              <a:spcBef>
                <a:spcPts val="1980"/>
              </a:spcBef>
            </a:pPr>
            <a:r>
              <a:rPr sz="4000" b="1" u="sng" kern="0" dirty="0">
                <a:solidFill>
                  <a:srgbClr val="12294A"/>
                </a:solidFill>
                <a:uFill>
                  <a:solidFill>
                    <a:srgbClr val="12294A"/>
                  </a:solidFill>
                </a:uFill>
                <a:latin typeface="Arial"/>
                <a:cs typeface="Arial"/>
              </a:rPr>
              <a:t>5.</a:t>
            </a:r>
            <a:r>
              <a:rPr sz="4000" b="1" u="sng" kern="0" spc="30" dirty="0">
                <a:solidFill>
                  <a:srgbClr val="12294A"/>
                </a:solidFill>
                <a:uFill>
                  <a:solidFill>
                    <a:srgbClr val="12294A"/>
                  </a:solidFill>
                </a:uFill>
                <a:latin typeface="Arial"/>
                <a:cs typeface="Arial"/>
              </a:rPr>
              <a:t> </a:t>
            </a:r>
            <a:r>
              <a:rPr sz="4000" b="1" u="sng" kern="0" dirty="0">
                <a:solidFill>
                  <a:srgbClr val="12294A"/>
                </a:solidFill>
                <a:uFill>
                  <a:solidFill>
                    <a:srgbClr val="12294A"/>
                  </a:solidFill>
                </a:uFill>
                <a:latin typeface="Arial"/>
                <a:cs typeface="Arial"/>
              </a:rPr>
              <a:t>PV</a:t>
            </a:r>
            <a:r>
              <a:rPr sz="4000" b="1" u="sng" kern="0" spc="-98" dirty="0">
                <a:solidFill>
                  <a:srgbClr val="12294A"/>
                </a:solidFill>
                <a:uFill>
                  <a:solidFill>
                    <a:srgbClr val="12294A"/>
                  </a:solidFill>
                </a:uFill>
                <a:latin typeface="Arial"/>
                <a:cs typeface="Arial"/>
              </a:rPr>
              <a:t> </a:t>
            </a:r>
            <a:r>
              <a:rPr sz="4000" b="1" u="sng" kern="0" spc="-15" dirty="0">
                <a:solidFill>
                  <a:srgbClr val="12294A"/>
                </a:solidFill>
                <a:uFill>
                  <a:solidFill>
                    <a:srgbClr val="12294A"/>
                  </a:solidFill>
                </a:uFill>
                <a:latin typeface="Arial"/>
                <a:cs typeface="Arial"/>
              </a:rPr>
              <a:t>Processes</a:t>
            </a:r>
            <a:r>
              <a:rPr sz="4000" b="1" kern="0" spc="-15" dirty="0">
                <a:solidFill>
                  <a:srgbClr val="12294A"/>
                </a:solidFill>
                <a:latin typeface="Arial"/>
                <a:cs typeface="Arial"/>
              </a:rPr>
              <a:t>:</a:t>
            </a:r>
            <a:endParaRPr sz="40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9050" defTabSz="1371600">
              <a:spcBef>
                <a:spcPts val="1830"/>
              </a:spcBef>
            </a:pPr>
            <a:r>
              <a:rPr lang="it-IT" sz="2700" kern="0" dirty="0">
                <a:solidFill>
                  <a:sysClr val="windowText" lastClr="000000"/>
                </a:solidFill>
                <a:latin typeface="Arial"/>
                <a:cs typeface="Arial"/>
              </a:rPr>
              <a:t>Per </a:t>
            </a:r>
            <a:r>
              <a:rPr sz="27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GVP</a:t>
            </a:r>
            <a:r>
              <a:rPr sz="2700" b="1" kern="0" spc="-8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7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Module</a:t>
            </a:r>
            <a:r>
              <a:rPr sz="2700" b="1" kern="0" spc="-1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7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II</a:t>
            </a:r>
            <a:r>
              <a:rPr sz="2700" kern="0" dirty="0">
                <a:solidFill>
                  <a:sysClr val="windowText" lastClr="000000"/>
                </a:solidFill>
                <a:latin typeface="Arial"/>
                <a:cs typeface="Arial"/>
              </a:rPr>
              <a:t>,</a:t>
            </a:r>
            <a:r>
              <a:rPr sz="2700" kern="0" spc="-1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it-IT" sz="2700" kern="0" dirty="0">
                <a:solidFill>
                  <a:sysClr val="windowText" lastClr="000000"/>
                </a:solidFill>
                <a:latin typeface="Arial"/>
                <a:cs typeface="Arial"/>
              </a:rPr>
              <a:t>la sezione deve includere:</a:t>
            </a:r>
            <a:r>
              <a:rPr sz="2700" kern="0" spc="-15" dirty="0">
                <a:solidFill>
                  <a:sysClr val="windowText" lastClr="000000"/>
                </a:solidFill>
                <a:latin typeface="Arial"/>
                <a:cs typeface="Arial"/>
              </a:rPr>
              <a:t>:</a:t>
            </a:r>
            <a:endParaRPr sz="27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graphicFrame>
        <p:nvGraphicFramePr>
          <p:cNvPr id="16" name="Diagramma 15">
            <a:extLst>
              <a:ext uri="{FF2B5EF4-FFF2-40B4-BE49-F238E27FC236}">
                <a16:creationId xmlns:a16="http://schemas.microsoft.com/office/drawing/2014/main" id="{0BB81FB9-88C2-DF2A-F54B-9BCCAC2576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1268116"/>
              </p:ext>
            </p:extLst>
          </p:nvPr>
        </p:nvGraphicFramePr>
        <p:xfrm>
          <a:off x="2693902" y="1650471"/>
          <a:ext cx="12192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838256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9BF4FB-57DE-C80F-DC86-CE67B4034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A270A54-0B3F-DCB3-3BF9-6C0226252D4C}"/>
              </a:ext>
            </a:extLst>
          </p:cNvPr>
          <p:cNvGrpSpPr/>
          <p:nvPr/>
        </p:nvGrpSpPr>
        <p:grpSpPr>
          <a:xfrm>
            <a:off x="573637" y="221118"/>
            <a:ext cx="13653615" cy="2383778"/>
            <a:chOff x="-606751" y="-1076776"/>
            <a:chExt cx="18204821" cy="3178371"/>
          </a:xfrm>
        </p:grpSpPr>
        <p:sp>
          <p:nvSpPr>
            <p:cNvPr id="3" name="TextBox 3">
              <a:extLst>
                <a:ext uri="{FF2B5EF4-FFF2-40B4-BE49-F238E27FC236}">
                  <a16:creationId xmlns:a16="http://schemas.microsoft.com/office/drawing/2014/main" id="{F623A930-92D1-6D67-67FF-501DC214E91E}"/>
                </a:ext>
              </a:extLst>
            </p:cNvPr>
            <p:cNvSpPr txBox="1"/>
            <p:nvPr/>
          </p:nvSpPr>
          <p:spPr>
            <a:xfrm>
              <a:off x="-606751" y="-1076776"/>
              <a:ext cx="17598070" cy="8893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634"/>
                </a:lnSpc>
              </a:pPr>
              <a:endParaRPr lang="en-US" sz="4000" b="1" spc="49" dirty="0">
                <a:latin typeface="Arial" panose="020B0604020202020204" pitchFamily="34" charset="0"/>
                <a:ea typeface="League Spartan"/>
                <a:cs typeface="Arial" panose="020B0604020202020204" pitchFamily="34" charset="0"/>
                <a:sym typeface="League Spartan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4BA9FF94-E98E-9300-6EDF-A7CFC040FE78}"/>
                </a:ext>
              </a:extLst>
            </p:cNvPr>
            <p:cNvSpPr txBox="1"/>
            <p:nvPr/>
          </p:nvSpPr>
          <p:spPr>
            <a:xfrm>
              <a:off x="0" y="1349252"/>
              <a:ext cx="17598070" cy="7523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20"/>
                </a:lnSpc>
              </a:pPr>
              <a:endParaRPr lang="en-US" sz="3400" spc="204" dirty="0">
                <a:solidFill>
                  <a:srgbClr val="244357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C0BBB250-9964-1783-2E4E-984EB80DD8EF}"/>
              </a:ext>
            </a:extLst>
          </p:cNvPr>
          <p:cNvSpPr/>
          <p:nvPr/>
        </p:nvSpPr>
        <p:spPr>
          <a:xfrm>
            <a:off x="17089002" y="0"/>
            <a:ext cx="3657409" cy="3657409"/>
          </a:xfrm>
          <a:custGeom>
            <a:avLst/>
            <a:gdLst/>
            <a:ahLst/>
            <a:cxnLst/>
            <a:rect l="l" t="t" r="r" b="b"/>
            <a:pathLst>
              <a:path w="3657409" h="3657409">
                <a:moveTo>
                  <a:pt x="0" y="0"/>
                </a:moveTo>
                <a:lnTo>
                  <a:pt x="3657409" y="0"/>
                </a:lnTo>
                <a:lnTo>
                  <a:pt x="3657409" y="3657409"/>
                </a:lnTo>
                <a:lnTo>
                  <a:pt x="0" y="36574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76D67381-972F-32A7-9FDB-44B2A68F3844}"/>
              </a:ext>
            </a:extLst>
          </p:cNvPr>
          <p:cNvSpPr/>
          <p:nvPr/>
        </p:nvSpPr>
        <p:spPr>
          <a:xfrm>
            <a:off x="-2810005" y="8777806"/>
            <a:ext cx="3657409" cy="3657409"/>
          </a:xfrm>
          <a:custGeom>
            <a:avLst/>
            <a:gdLst/>
            <a:ahLst/>
            <a:cxnLst/>
            <a:rect l="l" t="t" r="r" b="b"/>
            <a:pathLst>
              <a:path w="3657409" h="3657409">
                <a:moveTo>
                  <a:pt x="0" y="0"/>
                </a:moveTo>
                <a:lnTo>
                  <a:pt x="3657409" y="0"/>
                </a:lnTo>
                <a:lnTo>
                  <a:pt x="3657409" y="3657409"/>
                </a:lnTo>
                <a:lnTo>
                  <a:pt x="0" y="36574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2FA324E7-C28A-EF0A-F3E1-2891DA601A8E}"/>
              </a:ext>
            </a:extLst>
          </p:cNvPr>
          <p:cNvGrpSpPr>
            <a:grpSpLocks noChangeAspect="1"/>
          </p:cNvGrpSpPr>
          <p:nvPr/>
        </p:nvGrpSpPr>
        <p:grpSpPr>
          <a:xfrm>
            <a:off x="15059025" y="-2806823"/>
            <a:ext cx="4400550" cy="4400550"/>
            <a:chOff x="-2540" y="-2540"/>
            <a:chExt cx="6355080" cy="635508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F36C87C9-AFB7-E98D-924E-1C962EC8DB11}"/>
                </a:ext>
              </a:extLst>
            </p:cNvPr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244357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3051B26-1C4D-1791-6A14-5051E0108FCC}"/>
              </a:ext>
            </a:extLst>
          </p:cNvPr>
          <p:cNvSpPr txBox="1"/>
          <p:nvPr/>
        </p:nvSpPr>
        <p:spPr>
          <a:xfrm>
            <a:off x="496278" y="535490"/>
            <a:ext cx="117808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050" defTabSz="1371600">
              <a:spcBef>
                <a:spcPts val="1868"/>
              </a:spcBef>
            </a:pPr>
            <a:r>
              <a:rPr lang="en-GB" sz="4000" b="1" u="sng" kern="0" dirty="0">
                <a:solidFill>
                  <a:srgbClr val="12294A"/>
                </a:solidFill>
                <a:uFill>
                  <a:solidFill>
                    <a:srgbClr val="12294A"/>
                  </a:solidFill>
                </a:uFill>
                <a:latin typeface="Arial"/>
                <a:cs typeface="Arial"/>
              </a:rPr>
              <a:t>5.</a:t>
            </a:r>
            <a:r>
              <a:rPr lang="en-GB" sz="4000" b="1" u="sng" kern="0" spc="38" dirty="0">
                <a:solidFill>
                  <a:srgbClr val="12294A"/>
                </a:solidFill>
                <a:uFill>
                  <a:solidFill>
                    <a:srgbClr val="12294A"/>
                  </a:solidFill>
                </a:uFill>
                <a:latin typeface="Arial"/>
                <a:cs typeface="Arial"/>
              </a:rPr>
              <a:t> </a:t>
            </a:r>
            <a:r>
              <a:rPr lang="en-GB" sz="4000" b="1" u="sng" kern="0" dirty="0">
                <a:solidFill>
                  <a:srgbClr val="12294A"/>
                </a:solidFill>
                <a:uFill>
                  <a:solidFill>
                    <a:srgbClr val="12294A"/>
                  </a:solidFill>
                </a:uFill>
                <a:latin typeface="Arial"/>
                <a:cs typeface="Arial"/>
              </a:rPr>
              <a:t>PV</a:t>
            </a:r>
            <a:r>
              <a:rPr lang="en-GB" sz="4000" b="1" u="sng" kern="0" spc="-105" dirty="0">
                <a:solidFill>
                  <a:srgbClr val="12294A"/>
                </a:solidFill>
                <a:uFill>
                  <a:solidFill>
                    <a:srgbClr val="12294A"/>
                  </a:solidFill>
                </a:uFill>
                <a:latin typeface="Arial"/>
                <a:cs typeface="Arial"/>
              </a:rPr>
              <a:t> </a:t>
            </a:r>
            <a:r>
              <a:rPr lang="en-GB" sz="4000" b="1" u="sng" kern="0" dirty="0">
                <a:solidFill>
                  <a:srgbClr val="12294A"/>
                </a:solidFill>
                <a:uFill>
                  <a:solidFill>
                    <a:srgbClr val="12294A"/>
                  </a:solidFill>
                </a:uFill>
                <a:latin typeface="Arial"/>
                <a:cs typeface="Arial"/>
              </a:rPr>
              <a:t>Processes</a:t>
            </a:r>
            <a:r>
              <a:rPr lang="en-GB" sz="4000" b="1" kern="0" dirty="0">
                <a:solidFill>
                  <a:srgbClr val="12294A"/>
                </a:solidFill>
                <a:latin typeface="Arial"/>
                <a:cs typeface="Arial"/>
              </a:rPr>
              <a:t>:</a:t>
            </a:r>
            <a:r>
              <a:rPr lang="en-GB" sz="4000" b="1" kern="0" spc="15" dirty="0">
                <a:solidFill>
                  <a:srgbClr val="12294A"/>
                </a:solidFill>
                <a:latin typeface="Arial"/>
                <a:cs typeface="Arial"/>
              </a:rPr>
              <a:t> </a:t>
            </a:r>
            <a:r>
              <a:rPr lang="en-GB" sz="4000" b="1" kern="0" spc="-15" dirty="0">
                <a:solidFill>
                  <a:srgbClr val="12294A"/>
                </a:solidFill>
                <a:latin typeface="Arial"/>
                <a:cs typeface="Arial"/>
              </a:rPr>
              <a:t>(Contd.)</a:t>
            </a:r>
            <a:endParaRPr lang="en-GB" sz="40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F0ABDFFB-A5B3-F070-FC21-FCDF70961FD4}"/>
              </a:ext>
            </a:extLst>
          </p:cNvPr>
          <p:cNvGrpSpPr/>
          <p:nvPr/>
        </p:nvGrpSpPr>
        <p:grpSpPr>
          <a:xfrm>
            <a:off x="515652" y="1228772"/>
            <a:ext cx="18281333" cy="7829456"/>
            <a:chOff x="7145" y="998315"/>
            <a:chExt cx="18281333" cy="7829456"/>
          </a:xfrm>
        </p:grpSpPr>
        <p:grpSp>
          <p:nvGrpSpPr>
            <p:cNvPr id="14" name="object 3">
              <a:extLst>
                <a:ext uri="{FF2B5EF4-FFF2-40B4-BE49-F238E27FC236}">
                  <a16:creationId xmlns:a16="http://schemas.microsoft.com/office/drawing/2014/main" id="{9D21231C-F065-D1A3-450E-7014F744C81C}"/>
                </a:ext>
              </a:extLst>
            </p:cNvPr>
            <p:cNvGrpSpPr/>
            <p:nvPr/>
          </p:nvGrpSpPr>
          <p:grpSpPr>
            <a:xfrm>
              <a:off x="7145" y="2386013"/>
              <a:ext cx="18281333" cy="6441758"/>
              <a:chOff x="4763" y="1590675"/>
              <a:chExt cx="12187555" cy="4294505"/>
            </a:xfrm>
          </p:grpSpPr>
          <p:sp>
            <p:nvSpPr>
              <p:cNvPr id="35" name="object 4">
                <a:extLst>
                  <a:ext uri="{FF2B5EF4-FFF2-40B4-BE49-F238E27FC236}">
                    <a16:creationId xmlns:a16="http://schemas.microsoft.com/office/drawing/2014/main" id="{4B6F205A-AC7F-E642-90DF-D9E3CE206872}"/>
                  </a:ext>
                </a:extLst>
              </p:cNvPr>
              <p:cNvSpPr/>
              <p:nvPr/>
            </p:nvSpPr>
            <p:spPr>
              <a:xfrm>
                <a:off x="4763" y="5878512"/>
                <a:ext cx="1218755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2187555" h="6350">
                    <a:moveTo>
                      <a:pt x="12187236" y="0"/>
                    </a:moveTo>
                    <a:lnTo>
                      <a:pt x="0" y="0"/>
                    </a:lnTo>
                    <a:lnTo>
                      <a:pt x="0" y="6350"/>
                    </a:lnTo>
                    <a:lnTo>
                      <a:pt x="12187236" y="6350"/>
                    </a:lnTo>
                    <a:lnTo>
                      <a:pt x="12187236" y="0"/>
                    </a:lnTo>
                    <a:close/>
                  </a:path>
                </a:pathLst>
              </a:custGeom>
              <a:solidFill>
                <a:srgbClr val="7E7E7E"/>
              </a:solidFill>
            </p:spPr>
            <p:txBody>
              <a:bodyPr wrap="square" lIns="0" tIns="0" rIns="0" bIns="0" rtlCol="0"/>
              <a:lstStyle/>
              <a:p>
                <a:pPr defTabSz="1371600"/>
                <a:endParaRPr sz="27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object 5">
                <a:extLst>
                  <a:ext uri="{FF2B5EF4-FFF2-40B4-BE49-F238E27FC236}">
                    <a16:creationId xmlns:a16="http://schemas.microsoft.com/office/drawing/2014/main" id="{8BB45630-9AA6-8191-D1B4-076034CC9789}"/>
                  </a:ext>
                </a:extLst>
              </p:cNvPr>
              <p:cNvSpPr/>
              <p:nvPr/>
            </p:nvSpPr>
            <p:spPr>
              <a:xfrm>
                <a:off x="5210175" y="1628775"/>
                <a:ext cx="1647825" cy="1581150"/>
              </a:xfrm>
              <a:custGeom>
                <a:avLst/>
                <a:gdLst/>
                <a:ahLst/>
                <a:cxnLst/>
                <a:rect l="l" t="t" r="r" b="b"/>
                <a:pathLst>
                  <a:path w="1647825" h="1581150">
                    <a:moveTo>
                      <a:pt x="823976" y="0"/>
                    </a:moveTo>
                    <a:lnTo>
                      <a:pt x="775563" y="1342"/>
                    </a:lnTo>
                    <a:lnTo>
                      <a:pt x="727888" y="5318"/>
                    </a:lnTo>
                    <a:lnTo>
                      <a:pt x="681026" y="11855"/>
                    </a:lnTo>
                    <a:lnTo>
                      <a:pt x="635054" y="20879"/>
                    </a:lnTo>
                    <a:lnTo>
                      <a:pt x="590051" y="32315"/>
                    </a:lnTo>
                    <a:lnTo>
                      <a:pt x="546094" y="46089"/>
                    </a:lnTo>
                    <a:lnTo>
                      <a:pt x="503259" y="62126"/>
                    </a:lnTo>
                    <a:lnTo>
                      <a:pt x="461624" y="80354"/>
                    </a:lnTo>
                    <a:lnTo>
                      <a:pt x="421267" y="100697"/>
                    </a:lnTo>
                    <a:lnTo>
                      <a:pt x="382264" y="123082"/>
                    </a:lnTo>
                    <a:lnTo>
                      <a:pt x="344694" y="147434"/>
                    </a:lnTo>
                    <a:lnTo>
                      <a:pt x="308632" y="173679"/>
                    </a:lnTo>
                    <a:lnTo>
                      <a:pt x="274158" y="201743"/>
                    </a:lnTo>
                    <a:lnTo>
                      <a:pt x="241347" y="231552"/>
                    </a:lnTo>
                    <a:lnTo>
                      <a:pt x="210278" y="263032"/>
                    </a:lnTo>
                    <a:lnTo>
                      <a:pt x="181027" y="296109"/>
                    </a:lnTo>
                    <a:lnTo>
                      <a:pt x="153672" y="330708"/>
                    </a:lnTo>
                    <a:lnTo>
                      <a:pt x="128290" y="366755"/>
                    </a:lnTo>
                    <a:lnTo>
                      <a:pt x="104958" y="404177"/>
                    </a:lnTo>
                    <a:lnTo>
                      <a:pt x="83754" y="442898"/>
                    </a:lnTo>
                    <a:lnTo>
                      <a:pt x="64756" y="482846"/>
                    </a:lnTo>
                    <a:lnTo>
                      <a:pt x="48039" y="523945"/>
                    </a:lnTo>
                    <a:lnTo>
                      <a:pt x="33683" y="566122"/>
                    </a:lnTo>
                    <a:lnTo>
                      <a:pt x="21763" y="609302"/>
                    </a:lnTo>
                    <a:lnTo>
                      <a:pt x="12357" y="653411"/>
                    </a:lnTo>
                    <a:lnTo>
                      <a:pt x="5543" y="698376"/>
                    </a:lnTo>
                    <a:lnTo>
                      <a:pt x="1398" y="744122"/>
                    </a:lnTo>
                    <a:lnTo>
                      <a:pt x="0" y="790575"/>
                    </a:lnTo>
                    <a:lnTo>
                      <a:pt x="1398" y="837027"/>
                    </a:lnTo>
                    <a:lnTo>
                      <a:pt x="5543" y="882773"/>
                    </a:lnTo>
                    <a:lnTo>
                      <a:pt x="12357" y="927738"/>
                    </a:lnTo>
                    <a:lnTo>
                      <a:pt x="21763" y="971847"/>
                    </a:lnTo>
                    <a:lnTo>
                      <a:pt x="33683" y="1015027"/>
                    </a:lnTo>
                    <a:lnTo>
                      <a:pt x="48039" y="1057204"/>
                    </a:lnTo>
                    <a:lnTo>
                      <a:pt x="64756" y="1098303"/>
                    </a:lnTo>
                    <a:lnTo>
                      <a:pt x="83754" y="1138251"/>
                    </a:lnTo>
                    <a:lnTo>
                      <a:pt x="104958" y="1176972"/>
                    </a:lnTo>
                    <a:lnTo>
                      <a:pt x="128290" y="1214394"/>
                    </a:lnTo>
                    <a:lnTo>
                      <a:pt x="153672" y="1250441"/>
                    </a:lnTo>
                    <a:lnTo>
                      <a:pt x="181027" y="1285040"/>
                    </a:lnTo>
                    <a:lnTo>
                      <a:pt x="210278" y="1318117"/>
                    </a:lnTo>
                    <a:lnTo>
                      <a:pt x="241347" y="1349597"/>
                    </a:lnTo>
                    <a:lnTo>
                      <a:pt x="274158" y="1379406"/>
                    </a:lnTo>
                    <a:lnTo>
                      <a:pt x="308632" y="1407470"/>
                    </a:lnTo>
                    <a:lnTo>
                      <a:pt x="344694" y="1433715"/>
                    </a:lnTo>
                    <a:lnTo>
                      <a:pt x="382264" y="1458067"/>
                    </a:lnTo>
                    <a:lnTo>
                      <a:pt x="421267" y="1480452"/>
                    </a:lnTo>
                    <a:lnTo>
                      <a:pt x="461624" y="1500795"/>
                    </a:lnTo>
                    <a:lnTo>
                      <a:pt x="503259" y="1519023"/>
                    </a:lnTo>
                    <a:lnTo>
                      <a:pt x="546094" y="1535060"/>
                    </a:lnTo>
                    <a:lnTo>
                      <a:pt x="590051" y="1548834"/>
                    </a:lnTo>
                    <a:lnTo>
                      <a:pt x="635054" y="1560270"/>
                    </a:lnTo>
                    <a:lnTo>
                      <a:pt x="681026" y="1569294"/>
                    </a:lnTo>
                    <a:lnTo>
                      <a:pt x="727888" y="1575831"/>
                    </a:lnTo>
                    <a:lnTo>
                      <a:pt x="775563" y="1579807"/>
                    </a:lnTo>
                    <a:lnTo>
                      <a:pt x="823976" y="1581150"/>
                    </a:lnTo>
                    <a:lnTo>
                      <a:pt x="872374" y="1579807"/>
                    </a:lnTo>
                    <a:lnTo>
                      <a:pt x="920038" y="1575831"/>
                    </a:lnTo>
                    <a:lnTo>
                      <a:pt x="966889" y="1569294"/>
                    </a:lnTo>
                    <a:lnTo>
                      <a:pt x="1012850" y="1560270"/>
                    </a:lnTo>
                    <a:lnTo>
                      <a:pt x="1057843" y="1548834"/>
                    </a:lnTo>
                    <a:lnTo>
                      <a:pt x="1101792" y="1535060"/>
                    </a:lnTo>
                    <a:lnTo>
                      <a:pt x="1144619" y="1519023"/>
                    </a:lnTo>
                    <a:lnTo>
                      <a:pt x="1186246" y="1500795"/>
                    </a:lnTo>
                    <a:lnTo>
                      <a:pt x="1226597" y="1480452"/>
                    </a:lnTo>
                    <a:lnTo>
                      <a:pt x="1265593" y="1458067"/>
                    </a:lnTo>
                    <a:lnTo>
                      <a:pt x="1303159" y="1433715"/>
                    </a:lnTo>
                    <a:lnTo>
                      <a:pt x="1339215" y="1407470"/>
                    </a:lnTo>
                    <a:lnTo>
                      <a:pt x="1373686" y="1379406"/>
                    </a:lnTo>
                    <a:lnTo>
                      <a:pt x="1406493" y="1349597"/>
                    </a:lnTo>
                    <a:lnTo>
                      <a:pt x="1437559" y="1318117"/>
                    </a:lnTo>
                    <a:lnTo>
                      <a:pt x="1466807" y="1285040"/>
                    </a:lnTo>
                    <a:lnTo>
                      <a:pt x="1494160" y="1250441"/>
                    </a:lnTo>
                    <a:lnTo>
                      <a:pt x="1519540" y="1214394"/>
                    </a:lnTo>
                    <a:lnTo>
                      <a:pt x="1542870" y="1176972"/>
                    </a:lnTo>
                    <a:lnTo>
                      <a:pt x="1564073" y="1138251"/>
                    </a:lnTo>
                    <a:lnTo>
                      <a:pt x="1583070" y="1098303"/>
                    </a:lnTo>
                    <a:lnTo>
                      <a:pt x="1599786" y="1057204"/>
                    </a:lnTo>
                    <a:lnTo>
                      <a:pt x="1614142" y="1015027"/>
                    </a:lnTo>
                    <a:lnTo>
                      <a:pt x="1626062" y="971847"/>
                    </a:lnTo>
                    <a:lnTo>
                      <a:pt x="1635467" y="927738"/>
                    </a:lnTo>
                    <a:lnTo>
                      <a:pt x="1642281" y="882773"/>
                    </a:lnTo>
                    <a:lnTo>
                      <a:pt x="1646426" y="837027"/>
                    </a:lnTo>
                    <a:lnTo>
                      <a:pt x="1647825" y="790575"/>
                    </a:lnTo>
                    <a:lnTo>
                      <a:pt x="1646426" y="744122"/>
                    </a:lnTo>
                    <a:lnTo>
                      <a:pt x="1642281" y="698376"/>
                    </a:lnTo>
                    <a:lnTo>
                      <a:pt x="1635467" y="653411"/>
                    </a:lnTo>
                    <a:lnTo>
                      <a:pt x="1626062" y="609302"/>
                    </a:lnTo>
                    <a:lnTo>
                      <a:pt x="1614142" y="566122"/>
                    </a:lnTo>
                    <a:lnTo>
                      <a:pt x="1599786" y="523945"/>
                    </a:lnTo>
                    <a:lnTo>
                      <a:pt x="1583070" y="482846"/>
                    </a:lnTo>
                    <a:lnTo>
                      <a:pt x="1564073" y="442898"/>
                    </a:lnTo>
                    <a:lnTo>
                      <a:pt x="1542870" y="404177"/>
                    </a:lnTo>
                    <a:lnTo>
                      <a:pt x="1519540" y="366755"/>
                    </a:lnTo>
                    <a:lnTo>
                      <a:pt x="1494160" y="330708"/>
                    </a:lnTo>
                    <a:lnTo>
                      <a:pt x="1466807" y="296109"/>
                    </a:lnTo>
                    <a:lnTo>
                      <a:pt x="1437559" y="263032"/>
                    </a:lnTo>
                    <a:lnTo>
                      <a:pt x="1406493" y="231552"/>
                    </a:lnTo>
                    <a:lnTo>
                      <a:pt x="1373686" y="201743"/>
                    </a:lnTo>
                    <a:lnTo>
                      <a:pt x="1339215" y="173679"/>
                    </a:lnTo>
                    <a:lnTo>
                      <a:pt x="1303159" y="147434"/>
                    </a:lnTo>
                    <a:lnTo>
                      <a:pt x="1265593" y="123082"/>
                    </a:lnTo>
                    <a:lnTo>
                      <a:pt x="1226597" y="100697"/>
                    </a:lnTo>
                    <a:lnTo>
                      <a:pt x="1186246" y="80354"/>
                    </a:lnTo>
                    <a:lnTo>
                      <a:pt x="1144619" y="62126"/>
                    </a:lnTo>
                    <a:lnTo>
                      <a:pt x="1101792" y="46089"/>
                    </a:lnTo>
                    <a:lnTo>
                      <a:pt x="1057843" y="32315"/>
                    </a:lnTo>
                    <a:lnTo>
                      <a:pt x="1012850" y="20879"/>
                    </a:lnTo>
                    <a:lnTo>
                      <a:pt x="966889" y="11855"/>
                    </a:lnTo>
                    <a:lnTo>
                      <a:pt x="920038" y="5318"/>
                    </a:lnTo>
                    <a:lnTo>
                      <a:pt x="872374" y="1342"/>
                    </a:lnTo>
                    <a:lnTo>
                      <a:pt x="823976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pPr defTabSz="1371600"/>
                <a:endParaRPr sz="27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7" name="object 6">
                <a:extLst>
                  <a:ext uri="{FF2B5EF4-FFF2-40B4-BE49-F238E27FC236}">
                    <a16:creationId xmlns:a16="http://schemas.microsoft.com/office/drawing/2014/main" id="{19F48577-6E08-A58E-E258-4EA72A569672}"/>
                  </a:ext>
                </a:extLst>
              </p:cNvPr>
              <p:cNvSpPr/>
              <p:nvPr/>
            </p:nvSpPr>
            <p:spPr>
              <a:xfrm>
                <a:off x="5210175" y="1628775"/>
                <a:ext cx="1647825" cy="1581150"/>
              </a:xfrm>
              <a:custGeom>
                <a:avLst/>
                <a:gdLst/>
                <a:ahLst/>
                <a:cxnLst/>
                <a:rect l="l" t="t" r="r" b="b"/>
                <a:pathLst>
                  <a:path w="1647825" h="1581150">
                    <a:moveTo>
                      <a:pt x="0" y="790575"/>
                    </a:moveTo>
                    <a:lnTo>
                      <a:pt x="1398" y="744122"/>
                    </a:lnTo>
                    <a:lnTo>
                      <a:pt x="5543" y="698376"/>
                    </a:lnTo>
                    <a:lnTo>
                      <a:pt x="12357" y="653411"/>
                    </a:lnTo>
                    <a:lnTo>
                      <a:pt x="21763" y="609302"/>
                    </a:lnTo>
                    <a:lnTo>
                      <a:pt x="33683" y="566122"/>
                    </a:lnTo>
                    <a:lnTo>
                      <a:pt x="48039" y="523945"/>
                    </a:lnTo>
                    <a:lnTo>
                      <a:pt x="64756" y="482846"/>
                    </a:lnTo>
                    <a:lnTo>
                      <a:pt x="83754" y="442898"/>
                    </a:lnTo>
                    <a:lnTo>
                      <a:pt x="104958" y="404177"/>
                    </a:lnTo>
                    <a:lnTo>
                      <a:pt x="128290" y="366755"/>
                    </a:lnTo>
                    <a:lnTo>
                      <a:pt x="153672" y="330708"/>
                    </a:lnTo>
                    <a:lnTo>
                      <a:pt x="181027" y="296109"/>
                    </a:lnTo>
                    <a:lnTo>
                      <a:pt x="210278" y="263032"/>
                    </a:lnTo>
                    <a:lnTo>
                      <a:pt x="241347" y="231552"/>
                    </a:lnTo>
                    <a:lnTo>
                      <a:pt x="274158" y="201743"/>
                    </a:lnTo>
                    <a:lnTo>
                      <a:pt x="308632" y="173679"/>
                    </a:lnTo>
                    <a:lnTo>
                      <a:pt x="344694" y="147434"/>
                    </a:lnTo>
                    <a:lnTo>
                      <a:pt x="382264" y="123082"/>
                    </a:lnTo>
                    <a:lnTo>
                      <a:pt x="421267" y="100697"/>
                    </a:lnTo>
                    <a:lnTo>
                      <a:pt x="461624" y="80354"/>
                    </a:lnTo>
                    <a:lnTo>
                      <a:pt x="503259" y="62126"/>
                    </a:lnTo>
                    <a:lnTo>
                      <a:pt x="546094" y="46089"/>
                    </a:lnTo>
                    <a:lnTo>
                      <a:pt x="590051" y="32315"/>
                    </a:lnTo>
                    <a:lnTo>
                      <a:pt x="635054" y="20879"/>
                    </a:lnTo>
                    <a:lnTo>
                      <a:pt x="681026" y="11855"/>
                    </a:lnTo>
                    <a:lnTo>
                      <a:pt x="727888" y="5318"/>
                    </a:lnTo>
                    <a:lnTo>
                      <a:pt x="775563" y="1342"/>
                    </a:lnTo>
                    <a:lnTo>
                      <a:pt x="823976" y="0"/>
                    </a:lnTo>
                    <a:lnTo>
                      <a:pt x="872374" y="1342"/>
                    </a:lnTo>
                    <a:lnTo>
                      <a:pt x="920038" y="5318"/>
                    </a:lnTo>
                    <a:lnTo>
                      <a:pt x="966889" y="11855"/>
                    </a:lnTo>
                    <a:lnTo>
                      <a:pt x="1012850" y="20879"/>
                    </a:lnTo>
                    <a:lnTo>
                      <a:pt x="1057843" y="32315"/>
                    </a:lnTo>
                    <a:lnTo>
                      <a:pt x="1101792" y="46089"/>
                    </a:lnTo>
                    <a:lnTo>
                      <a:pt x="1144619" y="62126"/>
                    </a:lnTo>
                    <a:lnTo>
                      <a:pt x="1186246" y="80354"/>
                    </a:lnTo>
                    <a:lnTo>
                      <a:pt x="1226597" y="100697"/>
                    </a:lnTo>
                    <a:lnTo>
                      <a:pt x="1265593" y="123082"/>
                    </a:lnTo>
                    <a:lnTo>
                      <a:pt x="1303159" y="147434"/>
                    </a:lnTo>
                    <a:lnTo>
                      <a:pt x="1339215" y="173679"/>
                    </a:lnTo>
                    <a:lnTo>
                      <a:pt x="1373686" y="201743"/>
                    </a:lnTo>
                    <a:lnTo>
                      <a:pt x="1406493" y="231552"/>
                    </a:lnTo>
                    <a:lnTo>
                      <a:pt x="1437559" y="263032"/>
                    </a:lnTo>
                    <a:lnTo>
                      <a:pt x="1466807" y="296109"/>
                    </a:lnTo>
                    <a:lnTo>
                      <a:pt x="1494160" y="330708"/>
                    </a:lnTo>
                    <a:lnTo>
                      <a:pt x="1519540" y="366755"/>
                    </a:lnTo>
                    <a:lnTo>
                      <a:pt x="1542870" y="404177"/>
                    </a:lnTo>
                    <a:lnTo>
                      <a:pt x="1564073" y="442898"/>
                    </a:lnTo>
                    <a:lnTo>
                      <a:pt x="1583070" y="482846"/>
                    </a:lnTo>
                    <a:lnTo>
                      <a:pt x="1599786" y="523945"/>
                    </a:lnTo>
                    <a:lnTo>
                      <a:pt x="1614142" y="566122"/>
                    </a:lnTo>
                    <a:lnTo>
                      <a:pt x="1626062" y="609302"/>
                    </a:lnTo>
                    <a:lnTo>
                      <a:pt x="1635467" y="653411"/>
                    </a:lnTo>
                    <a:lnTo>
                      <a:pt x="1642281" y="698376"/>
                    </a:lnTo>
                    <a:lnTo>
                      <a:pt x="1646426" y="744122"/>
                    </a:lnTo>
                    <a:lnTo>
                      <a:pt x="1647825" y="790575"/>
                    </a:lnTo>
                    <a:lnTo>
                      <a:pt x="1646426" y="837027"/>
                    </a:lnTo>
                    <a:lnTo>
                      <a:pt x="1642281" y="882773"/>
                    </a:lnTo>
                    <a:lnTo>
                      <a:pt x="1635467" y="927738"/>
                    </a:lnTo>
                    <a:lnTo>
                      <a:pt x="1626062" y="971847"/>
                    </a:lnTo>
                    <a:lnTo>
                      <a:pt x="1614142" y="1015027"/>
                    </a:lnTo>
                    <a:lnTo>
                      <a:pt x="1599786" y="1057204"/>
                    </a:lnTo>
                    <a:lnTo>
                      <a:pt x="1583070" y="1098303"/>
                    </a:lnTo>
                    <a:lnTo>
                      <a:pt x="1564073" y="1138251"/>
                    </a:lnTo>
                    <a:lnTo>
                      <a:pt x="1542870" y="1176972"/>
                    </a:lnTo>
                    <a:lnTo>
                      <a:pt x="1519540" y="1214394"/>
                    </a:lnTo>
                    <a:lnTo>
                      <a:pt x="1494160" y="1250441"/>
                    </a:lnTo>
                    <a:lnTo>
                      <a:pt x="1466807" y="1285040"/>
                    </a:lnTo>
                    <a:lnTo>
                      <a:pt x="1437559" y="1318117"/>
                    </a:lnTo>
                    <a:lnTo>
                      <a:pt x="1406493" y="1349597"/>
                    </a:lnTo>
                    <a:lnTo>
                      <a:pt x="1373686" y="1379406"/>
                    </a:lnTo>
                    <a:lnTo>
                      <a:pt x="1339215" y="1407470"/>
                    </a:lnTo>
                    <a:lnTo>
                      <a:pt x="1303159" y="1433715"/>
                    </a:lnTo>
                    <a:lnTo>
                      <a:pt x="1265593" y="1458067"/>
                    </a:lnTo>
                    <a:lnTo>
                      <a:pt x="1226597" y="1480452"/>
                    </a:lnTo>
                    <a:lnTo>
                      <a:pt x="1186246" y="1500795"/>
                    </a:lnTo>
                    <a:lnTo>
                      <a:pt x="1144619" y="1519023"/>
                    </a:lnTo>
                    <a:lnTo>
                      <a:pt x="1101792" y="1535060"/>
                    </a:lnTo>
                    <a:lnTo>
                      <a:pt x="1057843" y="1548834"/>
                    </a:lnTo>
                    <a:lnTo>
                      <a:pt x="1012850" y="1560270"/>
                    </a:lnTo>
                    <a:lnTo>
                      <a:pt x="966889" y="1569294"/>
                    </a:lnTo>
                    <a:lnTo>
                      <a:pt x="920038" y="1575831"/>
                    </a:lnTo>
                    <a:lnTo>
                      <a:pt x="872374" y="1579807"/>
                    </a:lnTo>
                    <a:lnTo>
                      <a:pt x="823976" y="1581150"/>
                    </a:lnTo>
                    <a:lnTo>
                      <a:pt x="775563" y="1579807"/>
                    </a:lnTo>
                    <a:lnTo>
                      <a:pt x="727888" y="1575831"/>
                    </a:lnTo>
                    <a:lnTo>
                      <a:pt x="681026" y="1569294"/>
                    </a:lnTo>
                    <a:lnTo>
                      <a:pt x="635054" y="1560270"/>
                    </a:lnTo>
                    <a:lnTo>
                      <a:pt x="590051" y="1548834"/>
                    </a:lnTo>
                    <a:lnTo>
                      <a:pt x="546094" y="1535060"/>
                    </a:lnTo>
                    <a:lnTo>
                      <a:pt x="503259" y="1519023"/>
                    </a:lnTo>
                    <a:lnTo>
                      <a:pt x="461624" y="1500795"/>
                    </a:lnTo>
                    <a:lnTo>
                      <a:pt x="421267" y="1480452"/>
                    </a:lnTo>
                    <a:lnTo>
                      <a:pt x="382264" y="1458067"/>
                    </a:lnTo>
                    <a:lnTo>
                      <a:pt x="344694" y="1433715"/>
                    </a:lnTo>
                    <a:lnTo>
                      <a:pt x="308632" y="1407470"/>
                    </a:lnTo>
                    <a:lnTo>
                      <a:pt x="274158" y="1379406"/>
                    </a:lnTo>
                    <a:lnTo>
                      <a:pt x="241347" y="1349597"/>
                    </a:lnTo>
                    <a:lnTo>
                      <a:pt x="210278" y="1318117"/>
                    </a:lnTo>
                    <a:lnTo>
                      <a:pt x="181027" y="1285040"/>
                    </a:lnTo>
                    <a:lnTo>
                      <a:pt x="153672" y="1250441"/>
                    </a:lnTo>
                    <a:lnTo>
                      <a:pt x="128290" y="1214394"/>
                    </a:lnTo>
                    <a:lnTo>
                      <a:pt x="104958" y="1176972"/>
                    </a:lnTo>
                    <a:lnTo>
                      <a:pt x="83754" y="1138251"/>
                    </a:lnTo>
                    <a:lnTo>
                      <a:pt x="64756" y="1098303"/>
                    </a:lnTo>
                    <a:lnTo>
                      <a:pt x="48039" y="1057204"/>
                    </a:lnTo>
                    <a:lnTo>
                      <a:pt x="33683" y="1015027"/>
                    </a:lnTo>
                    <a:lnTo>
                      <a:pt x="21763" y="971847"/>
                    </a:lnTo>
                    <a:lnTo>
                      <a:pt x="12357" y="927738"/>
                    </a:lnTo>
                    <a:lnTo>
                      <a:pt x="5543" y="882773"/>
                    </a:lnTo>
                    <a:lnTo>
                      <a:pt x="1398" y="837027"/>
                    </a:lnTo>
                    <a:lnTo>
                      <a:pt x="0" y="790575"/>
                    </a:lnTo>
                    <a:close/>
                  </a:path>
                </a:pathLst>
              </a:custGeom>
              <a:ln w="76200">
                <a:solidFill>
                  <a:srgbClr val="2D4D87"/>
                </a:solidFill>
              </a:ln>
            </p:spPr>
            <p:txBody>
              <a:bodyPr wrap="square" lIns="0" tIns="0" rIns="0" bIns="0" rtlCol="0"/>
              <a:lstStyle/>
              <a:p>
                <a:pPr defTabSz="1371600"/>
                <a:endParaRPr sz="270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38" name="object 7">
                <a:extLst>
                  <a:ext uri="{FF2B5EF4-FFF2-40B4-BE49-F238E27FC236}">
                    <a16:creationId xmlns:a16="http://schemas.microsoft.com/office/drawing/2014/main" id="{EAC27058-D2A6-D70B-C246-0F192162F6C0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219700" y="1638300"/>
                <a:ext cx="1633601" cy="1566799"/>
              </a:xfrm>
              <a:prstGeom prst="rect">
                <a:avLst/>
              </a:prstGeom>
            </p:spPr>
          </p:pic>
          <p:sp>
            <p:nvSpPr>
              <p:cNvPr id="39" name="object 8">
                <a:extLst>
                  <a:ext uri="{FF2B5EF4-FFF2-40B4-BE49-F238E27FC236}">
                    <a16:creationId xmlns:a16="http://schemas.microsoft.com/office/drawing/2014/main" id="{CBA2DC03-561A-9021-FF7A-3638E2269207}"/>
                  </a:ext>
                </a:extLst>
              </p:cNvPr>
              <p:cNvSpPr/>
              <p:nvPr/>
            </p:nvSpPr>
            <p:spPr>
              <a:xfrm>
                <a:off x="3305175" y="2419350"/>
                <a:ext cx="695325" cy="666750"/>
              </a:xfrm>
              <a:custGeom>
                <a:avLst/>
                <a:gdLst/>
                <a:ahLst/>
                <a:cxnLst/>
                <a:rect l="l" t="t" r="r" b="b"/>
                <a:pathLst>
                  <a:path w="695325" h="666750">
                    <a:moveTo>
                      <a:pt x="347725" y="0"/>
                    </a:moveTo>
                    <a:lnTo>
                      <a:pt x="300545" y="3042"/>
                    </a:lnTo>
                    <a:lnTo>
                      <a:pt x="255293" y="11906"/>
                    </a:lnTo>
                    <a:lnTo>
                      <a:pt x="212383" y="26193"/>
                    </a:lnTo>
                    <a:lnTo>
                      <a:pt x="172230" y="45508"/>
                    </a:lnTo>
                    <a:lnTo>
                      <a:pt x="135249" y="69453"/>
                    </a:lnTo>
                    <a:lnTo>
                      <a:pt x="101853" y="97631"/>
                    </a:lnTo>
                    <a:lnTo>
                      <a:pt x="72459" y="129645"/>
                    </a:lnTo>
                    <a:lnTo>
                      <a:pt x="47479" y="165100"/>
                    </a:lnTo>
                    <a:lnTo>
                      <a:pt x="27328" y="203596"/>
                    </a:lnTo>
                    <a:lnTo>
                      <a:pt x="12422" y="244739"/>
                    </a:lnTo>
                    <a:lnTo>
                      <a:pt x="3174" y="288131"/>
                    </a:lnTo>
                    <a:lnTo>
                      <a:pt x="0" y="333375"/>
                    </a:lnTo>
                    <a:lnTo>
                      <a:pt x="3174" y="378618"/>
                    </a:lnTo>
                    <a:lnTo>
                      <a:pt x="12422" y="422010"/>
                    </a:lnTo>
                    <a:lnTo>
                      <a:pt x="27328" y="463153"/>
                    </a:lnTo>
                    <a:lnTo>
                      <a:pt x="47479" y="501650"/>
                    </a:lnTo>
                    <a:lnTo>
                      <a:pt x="72459" y="537104"/>
                    </a:lnTo>
                    <a:lnTo>
                      <a:pt x="101853" y="569118"/>
                    </a:lnTo>
                    <a:lnTo>
                      <a:pt x="135249" y="597296"/>
                    </a:lnTo>
                    <a:lnTo>
                      <a:pt x="172230" y="621241"/>
                    </a:lnTo>
                    <a:lnTo>
                      <a:pt x="212383" y="640556"/>
                    </a:lnTo>
                    <a:lnTo>
                      <a:pt x="255293" y="654843"/>
                    </a:lnTo>
                    <a:lnTo>
                      <a:pt x="300545" y="663707"/>
                    </a:lnTo>
                    <a:lnTo>
                      <a:pt x="347725" y="666750"/>
                    </a:lnTo>
                    <a:lnTo>
                      <a:pt x="394877" y="663707"/>
                    </a:lnTo>
                    <a:lnTo>
                      <a:pt x="440104" y="654843"/>
                    </a:lnTo>
                    <a:lnTo>
                      <a:pt x="482994" y="640556"/>
                    </a:lnTo>
                    <a:lnTo>
                      <a:pt x="523131" y="621241"/>
                    </a:lnTo>
                    <a:lnTo>
                      <a:pt x="560100" y="597296"/>
                    </a:lnTo>
                    <a:lnTo>
                      <a:pt x="593486" y="569118"/>
                    </a:lnTo>
                    <a:lnTo>
                      <a:pt x="622875" y="537104"/>
                    </a:lnTo>
                    <a:lnTo>
                      <a:pt x="647850" y="501650"/>
                    </a:lnTo>
                    <a:lnTo>
                      <a:pt x="667998" y="463153"/>
                    </a:lnTo>
                    <a:lnTo>
                      <a:pt x="682903" y="422010"/>
                    </a:lnTo>
                    <a:lnTo>
                      <a:pt x="692150" y="378618"/>
                    </a:lnTo>
                    <a:lnTo>
                      <a:pt x="695325" y="333375"/>
                    </a:lnTo>
                    <a:lnTo>
                      <a:pt x="692150" y="288131"/>
                    </a:lnTo>
                    <a:lnTo>
                      <a:pt x="682903" y="244739"/>
                    </a:lnTo>
                    <a:lnTo>
                      <a:pt x="667998" y="203596"/>
                    </a:lnTo>
                    <a:lnTo>
                      <a:pt x="647850" y="165100"/>
                    </a:lnTo>
                    <a:lnTo>
                      <a:pt x="622875" y="129645"/>
                    </a:lnTo>
                    <a:lnTo>
                      <a:pt x="593486" y="97631"/>
                    </a:lnTo>
                    <a:lnTo>
                      <a:pt x="560100" y="69453"/>
                    </a:lnTo>
                    <a:lnTo>
                      <a:pt x="523131" y="45508"/>
                    </a:lnTo>
                    <a:lnTo>
                      <a:pt x="482994" y="26193"/>
                    </a:lnTo>
                    <a:lnTo>
                      <a:pt x="440104" y="11906"/>
                    </a:lnTo>
                    <a:lnTo>
                      <a:pt x="394877" y="3042"/>
                    </a:lnTo>
                    <a:lnTo>
                      <a:pt x="347725" y="0"/>
                    </a:lnTo>
                    <a:close/>
                  </a:path>
                </a:pathLst>
              </a:custGeom>
              <a:solidFill>
                <a:srgbClr val="B3C4E3"/>
              </a:solidFill>
            </p:spPr>
            <p:txBody>
              <a:bodyPr wrap="square" lIns="0" tIns="0" rIns="0" bIns="0" rtlCol="0"/>
              <a:lstStyle/>
              <a:p>
                <a:pPr defTabSz="1371600"/>
                <a:endParaRPr sz="27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0" name="object 9">
                <a:extLst>
                  <a:ext uri="{FF2B5EF4-FFF2-40B4-BE49-F238E27FC236}">
                    <a16:creationId xmlns:a16="http://schemas.microsoft.com/office/drawing/2014/main" id="{1280B19A-7094-7F4C-7FE1-646516ACD3DA}"/>
                  </a:ext>
                </a:extLst>
              </p:cNvPr>
              <p:cNvSpPr/>
              <p:nvPr/>
            </p:nvSpPr>
            <p:spPr>
              <a:xfrm>
                <a:off x="3305175" y="2419350"/>
                <a:ext cx="695325" cy="666750"/>
              </a:xfrm>
              <a:custGeom>
                <a:avLst/>
                <a:gdLst/>
                <a:ahLst/>
                <a:cxnLst/>
                <a:rect l="l" t="t" r="r" b="b"/>
                <a:pathLst>
                  <a:path w="695325" h="666750">
                    <a:moveTo>
                      <a:pt x="0" y="333375"/>
                    </a:moveTo>
                    <a:lnTo>
                      <a:pt x="3174" y="288131"/>
                    </a:lnTo>
                    <a:lnTo>
                      <a:pt x="12422" y="244739"/>
                    </a:lnTo>
                    <a:lnTo>
                      <a:pt x="27328" y="203596"/>
                    </a:lnTo>
                    <a:lnTo>
                      <a:pt x="47479" y="165100"/>
                    </a:lnTo>
                    <a:lnTo>
                      <a:pt x="72459" y="129645"/>
                    </a:lnTo>
                    <a:lnTo>
                      <a:pt x="101853" y="97631"/>
                    </a:lnTo>
                    <a:lnTo>
                      <a:pt x="135249" y="69453"/>
                    </a:lnTo>
                    <a:lnTo>
                      <a:pt x="172230" y="45508"/>
                    </a:lnTo>
                    <a:lnTo>
                      <a:pt x="212383" y="26193"/>
                    </a:lnTo>
                    <a:lnTo>
                      <a:pt x="255293" y="11906"/>
                    </a:lnTo>
                    <a:lnTo>
                      <a:pt x="300545" y="3042"/>
                    </a:lnTo>
                    <a:lnTo>
                      <a:pt x="347725" y="0"/>
                    </a:lnTo>
                    <a:lnTo>
                      <a:pt x="394877" y="3042"/>
                    </a:lnTo>
                    <a:lnTo>
                      <a:pt x="440104" y="11906"/>
                    </a:lnTo>
                    <a:lnTo>
                      <a:pt x="482994" y="26193"/>
                    </a:lnTo>
                    <a:lnTo>
                      <a:pt x="523131" y="45508"/>
                    </a:lnTo>
                    <a:lnTo>
                      <a:pt x="560100" y="69453"/>
                    </a:lnTo>
                    <a:lnTo>
                      <a:pt x="593486" y="97631"/>
                    </a:lnTo>
                    <a:lnTo>
                      <a:pt x="622875" y="129645"/>
                    </a:lnTo>
                    <a:lnTo>
                      <a:pt x="647850" y="165100"/>
                    </a:lnTo>
                    <a:lnTo>
                      <a:pt x="667998" y="203596"/>
                    </a:lnTo>
                    <a:lnTo>
                      <a:pt x="682903" y="244739"/>
                    </a:lnTo>
                    <a:lnTo>
                      <a:pt x="692150" y="288131"/>
                    </a:lnTo>
                    <a:lnTo>
                      <a:pt x="695325" y="333375"/>
                    </a:lnTo>
                    <a:lnTo>
                      <a:pt x="692150" y="378618"/>
                    </a:lnTo>
                    <a:lnTo>
                      <a:pt x="682903" y="422010"/>
                    </a:lnTo>
                    <a:lnTo>
                      <a:pt x="667998" y="463153"/>
                    </a:lnTo>
                    <a:lnTo>
                      <a:pt x="647850" y="501650"/>
                    </a:lnTo>
                    <a:lnTo>
                      <a:pt x="622875" y="537104"/>
                    </a:lnTo>
                    <a:lnTo>
                      <a:pt x="593486" y="569118"/>
                    </a:lnTo>
                    <a:lnTo>
                      <a:pt x="560100" y="597296"/>
                    </a:lnTo>
                    <a:lnTo>
                      <a:pt x="523131" y="621241"/>
                    </a:lnTo>
                    <a:lnTo>
                      <a:pt x="482994" y="640556"/>
                    </a:lnTo>
                    <a:lnTo>
                      <a:pt x="440104" y="654843"/>
                    </a:lnTo>
                    <a:lnTo>
                      <a:pt x="394877" y="663707"/>
                    </a:lnTo>
                    <a:lnTo>
                      <a:pt x="347725" y="666750"/>
                    </a:lnTo>
                    <a:lnTo>
                      <a:pt x="300545" y="663707"/>
                    </a:lnTo>
                    <a:lnTo>
                      <a:pt x="255293" y="654843"/>
                    </a:lnTo>
                    <a:lnTo>
                      <a:pt x="212383" y="640556"/>
                    </a:lnTo>
                    <a:lnTo>
                      <a:pt x="172230" y="621241"/>
                    </a:lnTo>
                    <a:lnTo>
                      <a:pt x="135249" y="597296"/>
                    </a:lnTo>
                    <a:lnTo>
                      <a:pt x="101853" y="569118"/>
                    </a:lnTo>
                    <a:lnTo>
                      <a:pt x="72459" y="537104"/>
                    </a:lnTo>
                    <a:lnTo>
                      <a:pt x="47479" y="501650"/>
                    </a:lnTo>
                    <a:lnTo>
                      <a:pt x="27328" y="463153"/>
                    </a:lnTo>
                    <a:lnTo>
                      <a:pt x="12422" y="422010"/>
                    </a:lnTo>
                    <a:lnTo>
                      <a:pt x="3174" y="378618"/>
                    </a:lnTo>
                    <a:lnTo>
                      <a:pt x="0" y="333375"/>
                    </a:lnTo>
                    <a:close/>
                  </a:path>
                </a:pathLst>
              </a:custGeom>
              <a:ln w="76200">
                <a:solidFill>
                  <a:srgbClr val="F7931D"/>
                </a:solidFill>
              </a:ln>
            </p:spPr>
            <p:txBody>
              <a:bodyPr wrap="square" lIns="0" tIns="0" rIns="0" bIns="0" rtlCol="0"/>
              <a:lstStyle/>
              <a:p>
                <a:pPr defTabSz="1371600"/>
                <a:endParaRPr sz="270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41" name="object 10">
                <a:extLst>
                  <a:ext uri="{FF2B5EF4-FFF2-40B4-BE49-F238E27FC236}">
                    <a16:creationId xmlns:a16="http://schemas.microsoft.com/office/drawing/2014/main" id="{F4F375E3-1208-1FED-52BA-55633404F03E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3324225" y="2438336"/>
                <a:ext cx="661987" cy="642937"/>
              </a:xfrm>
              <a:prstGeom prst="rect">
                <a:avLst/>
              </a:prstGeom>
            </p:spPr>
          </p:pic>
          <p:sp>
            <p:nvSpPr>
              <p:cNvPr id="42" name="object 11">
                <a:extLst>
                  <a:ext uri="{FF2B5EF4-FFF2-40B4-BE49-F238E27FC236}">
                    <a16:creationId xmlns:a16="http://schemas.microsoft.com/office/drawing/2014/main" id="{42F82AB4-279A-B024-1527-694C399B7307}"/>
                  </a:ext>
                </a:extLst>
              </p:cNvPr>
              <p:cNvSpPr/>
              <p:nvPr/>
            </p:nvSpPr>
            <p:spPr>
              <a:xfrm>
                <a:off x="4048125" y="3248025"/>
                <a:ext cx="695325" cy="666750"/>
              </a:xfrm>
              <a:custGeom>
                <a:avLst/>
                <a:gdLst/>
                <a:ahLst/>
                <a:cxnLst/>
                <a:rect l="l" t="t" r="r" b="b"/>
                <a:pathLst>
                  <a:path w="695325" h="666750">
                    <a:moveTo>
                      <a:pt x="347725" y="0"/>
                    </a:moveTo>
                    <a:lnTo>
                      <a:pt x="300545" y="3042"/>
                    </a:lnTo>
                    <a:lnTo>
                      <a:pt x="255293" y="11906"/>
                    </a:lnTo>
                    <a:lnTo>
                      <a:pt x="212383" y="26193"/>
                    </a:lnTo>
                    <a:lnTo>
                      <a:pt x="172230" y="45508"/>
                    </a:lnTo>
                    <a:lnTo>
                      <a:pt x="135249" y="69453"/>
                    </a:lnTo>
                    <a:lnTo>
                      <a:pt x="101853" y="97631"/>
                    </a:lnTo>
                    <a:lnTo>
                      <a:pt x="72459" y="129645"/>
                    </a:lnTo>
                    <a:lnTo>
                      <a:pt x="47479" y="165100"/>
                    </a:lnTo>
                    <a:lnTo>
                      <a:pt x="27328" y="203596"/>
                    </a:lnTo>
                    <a:lnTo>
                      <a:pt x="12422" y="244739"/>
                    </a:lnTo>
                    <a:lnTo>
                      <a:pt x="3174" y="288131"/>
                    </a:lnTo>
                    <a:lnTo>
                      <a:pt x="0" y="333375"/>
                    </a:lnTo>
                    <a:lnTo>
                      <a:pt x="3174" y="378618"/>
                    </a:lnTo>
                    <a:lnTo>
                      <a:pt x="12422" y="422010"/>
                    </a:lnTo>
                    <a:lnTo>
                      <a:pt x="27328" y="463153"/>
                    </a:lnTo>
                    <a:lnTo>
                      <a:pt x="47479" y="501650"/>
                    </a:lnTo>
                    <a:lnTo>
                      <a:pt x="72459" y="537104"/>
                    </a:lnTo>
                    <a:lnTo>
                      <a:pt x="101853" y="569118"/>
                    </a:lnTo>
                    <a:lnTo>
                      <a:pt x="135249" y="597296"/>
                    </a:lnTo>
                    <a:lnTo>
                      <a:pt x="172230" y="621241"/>
                    </a:lnTo>
                    <a:lnTo>
                      <a:pt x="212383" y="640556"/>
                    </a:lnTo>
                    <a:lnTo>
                      <a:pt x="255293" y="654843"/>
                    </a:lnTo>
                    <a:lnTo>
                      <a:pt x="300545" y="663707"/>
                    </a:lnTo>
                    <a:lnTo>
                      <a:pt x="347725" y="666750"/>
                    </a:lnTo>
                    <a:lnTo>
                      <a:pt x="394877" y="663707"/>
                    </a:lnTo>
                    <a:lnTo>
                      <a:pt x="440104" y="654843"/>
                    </a:lnTo>
                    <a:lnTo>
                      <a:pt x="482994" y="640556"/>
                    </a:lnTo>
                    <a:lnTo>
                      <a:pt x="523131" y="621241"/>
                    </a:lnTo>
                    <a:lnTo>
                      <a:pt x="560100" y="597296"/>
                    </a:lnTo>
                    <a:lnTo>
                      <a:pt x="593486" y="569118"/>
                    </a:lnTo>
                    <a:lnTo>
                      <a:pt x="622875" y="537104"/>
                    </a:lnTo>
                    <a:lnTo>
                      <a:pt x="647850" y="501650"/>
                    </a:lnTo>
                    <a:lnTo>
                      <a:pt x="667998" y="463153"/>
                    </a:lnTo>
                    <a:lnTo>
                      <a:pt x="682903" y="422010"/>
                    </a:lnTo>
                    <a:lnTo>
                      <a:pt x="692150" y="378618"/>
                    </a:lnTo>
                    <a:lnTo>
                      <a:pt x="695325" y="333375"/>
                    </a:lnTo>
                    <a:lnTo>
                      <a:pt x="692150" y="288131"/>
                    </a:lnTo>
                    <a:lnTo>
                      <a:pt x="682903" y="244739"/>
                    </a:lnTo>
                    <a:lnTo>
                      <a:pt x="667998" y="203596"/>
                    </a:lnTo>
                    <a:lnTo>
                      <a:pt x="647850" y="165100"/>
                    </a:lnTo>
                    <a:lnTo>
                      <a:pt x="622875" y="129645"/>
                    </a:lnTo>
                    <a:lnTo>
                      <a:pt x="593486" y="97631"/>
                    </a:lnTo>
                    <a:lnTo>
                      <a:pt x="560100" y="69453"/>
                    </a:lnTo>
                    <a:lnTo>
                      <a:pt x="523131" y="45508"/>
                    </a:lnTo>
                    <a:lnTo>
                      <a:pt x="482994" y="26193"/>
                    </a:lnTo>
                    <a:lnTo>
                      <a:pt x="440104" y="11906"/>
                    </a:lnTo>
                    <a:lnTo>
                      <a:pt x="394877" y="3042"/>
                    </a:lnTo>
                    <a:lnTo>
                      <a:pt x="347725" y="0"/>
                    </a:lnTo>
                    <a:close/>
                  </a:path>
                </a:pathLst>
              </a:custGeom>
              <a:solidFill>
                <a:srgbClr val="D5F4D0"/>
              </a:solidFill>
            </p:spPr>
            <p:txBody>
              <a:bodyPr wrap="square" lIns="0" tIns="0" rIns="0" bIns="0" rtlCol="0"/>
              <a:lstStyle/>
              <a:p>
                <a:pPr defTabSz="1371600"/>
                <a:endParaRPr sz="27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" name="object 12">
                <a:extLst>
                  <a:ext uri="{FF2B5EF4-FFF2-40B4-BE49-F238E27FC236}">
                    <a16:creationId xmlns:a16="http://schemas.microsoft.com/office/drawing/2014/main" id="{B2ED33DB-9E39-C4BC-AA14-5A325BCF7330}"/>
                  </a:ext>
                </a:extLst>
              </p:cNvPr>
              <p:cNvSpPr/>
              <p:nvPr/>
            </p:nvSpPr>
            <p:spPr>
              <a:xfrm>
                <a:off x="4048125" y="3248025"/>
                <a:ext cx="695325" cy="666750"/>
              </a:xfrm>
              <a:custGeom>
                <a:avLst/>
                <a:gdLst/>
                <a:ahLst/>
                <a:cxnLst/>
                <a:rect l="l" t="t" r="r" b="b"/>
                <a:pathLst>
                  <a:path w="695325" h="666750">
                    <a:moveTo>
                      <a:pt x="0" y="333375"/>
                    </a:moveTo>
                    <a:lnTo>
                      <a:pt x="3174" y="288131"/>
                    </a:lnTo>
                    <a:lnTo>
                      <a:pt x="12422" y="244739"/>
                    </a:lnTo>
                    <a:lnTo>
                      <a:pt x="27328" y="203596"/>
                    </a:lnTo>
                    <a:lnTo>
                      <a:pt x="47479" y="165100"/>
                    </a:lnTo>
                    <a:lnTo>
                      <a:pt x="72459" y="129645"/>
                    </a:lnTo>
                    <a:lnTo>
                      <a:pt x="101853" y="97631"/>
                    </a:lnTo>
                    <a:lnTo>
                      <a:pt x="135249" y="69453"/>
                    </a:lnTo>
                    <a:lnTo>
                      <a:pt x="172230" y="45508"/>
                    </a:lnTo>
                    <a:lnTo>
                      <a:pt x="212383" y="26193"/>
                    </a:lnTo>
                    <a:lnTo>
                      <a:pt x="255293" y="11906"/>
                    </a:lnTo>
                    <a:lnTo>
                      <a:pt x="300545" y="3042"/>
                    </a:lnTo>
                    <a:lnTo>
                      <a:pt x="347725" y="0"/>
                    </a:lnTo>
                    <a:lnTo>
                      <a:pt x="394877" y="3042"/>
                    </a:lnTo>
                    <a:lnTo>
                      <a:pt x="440104" y="11906"/>
                    </a:lnTo>
                    <a:lnTo>
                      <a:pt x="482994" y="26193"/>
                    </a:lnTo>
                    <a:lnTo>
                      <a:pt x="523131" y="45508"/>
                    </a:lnTo>
                    <a:lnTo>
                      <a:pt x="560100" y="69453"/>
                    </a:lnTo>
                    <a:lnTo>
                      <a:pt x="593486" y="97631"/>
                    </a:lnTo>
                    <a:lnTo>
                      <a:pt x="622875" y="129645"/>
                    </a:lnTo>
                    <a:lnTo>
                      <a:pt x="647850" y="165100"/>
                    </a:lnTo>
                    <a:lnTo>
                      <a:pt x="667998" y="203596"/>
                    </a:lnTo>
                    <a:lnTo>
                      <a:pt x="682903" y="244739"/>
                    </a:lnTo>
                    <a:lnTo>
                      <a:pt x="692150" y="288131"/>
                    </a:lnTo>
                    <a:lnTo>
                      <a:pt x="695325" y="333375"/>
                    </a:lnTo>
                    <a:lnTo>
                      <a:pt x="692150" y="378618"/>
                    </a:lnTo>
                    <a:lnTo>
                      <a:pt x="682903" y="422010"/>
                    </a:lnTo>
                    <a:lnTo>
                      <a:pt x="667998" y="463153"/>
                    </a:lnTo>
                    <a:lnTo>
                      <a:pt x="647850" y="501650"/>
                    </a:lnTo>
                    <a:lnTo>
                      <a:pt x="622875" y="537104"/>
                    </a:lnTo>
                    <a:lnTo>
                      <a:pt x="593486" y="569118"/>
                    </a:lnTo>
                    <a:lnTo>
                      <a:pt x="560100" y="597296"/>
                    </a:lnTo>
                    <a:lnTo>
                      <a:pt x="523131" y="621241"/>
                    </a:lnTo>
                    <a:lnTo>
                      <a:pt x="482994" y="640556"/>
                    </a:lnTo>
                    <a:lnTo>
                      <a:pt x="440104" y="654843"/>
                    </a:lnTo>
                    <a:lnTo>
                      <a:pt x="394877" y="663707"/>
                    </a:lnTo>
                    <a:lnTo>
                      <a:pt x="347725" y="666750"/>
                    </a:lnTo>
                    <a:lnTo>
                      <a:pt x="300545" y="663707"/>
                    </a:lnTo>
                    <a:lnTo>
                      <a:pt x="255293" y="654843"/>
                    </a:lnTo>
                    <a:lnTo>
                      <a:pt x="212383" y="640556"/>
                    </a:lnTo>
                    <a:lnTo>
                      <a:pt x="172230" y="621241"/>
                    </a:lnTo>
                    <a:lnTo>
                      <a:pt x="135249" y="597296"/>
                    </a:lnTo>
                    <a:lnTo>
                      <a:pt x="101853" y="569118"/>
                    </a:lnTo>
                    <a:lnTo>
                      <a:pt x="72459" y="537104"/>
                    </a:lnTo>
                    <a:lnTo>
                      <a:pt x="47479" y="501650"/>
                    </a:lnTo>
                    <a:lnTo>
                      <a:pt x="27328" y="463153"/>
                    </a:lnTo>
                    <a:lnTo>
                      <a:pt x="12422" y="422010"/>
                    </a:lnTo>
                    <a:lnTo>
                      <a:pt x="3174" y="378618"/>
                    </a:lnTo>
                    <a:lnTo>
                      <a:pt x="0" y="333375"/>
                    </a:lnTo>
                    <a:close/>
                  </a:path>
                </a:pathLst>
              </a:custGeom>
              <a:ln w="76200">
                <a:solidFill>
                  <a:srgbClr val="ADE8A0"/>
                </a:solidFill>
              </a:ln>
            </p:spPr>
            <p:txBody>
              <a:bodyPr wrap="square" lIns="0" tIns="0" rIns="0" bIns="0" rtlCol="0"/>
              <a:lstStyle/>
              <a:p>
                <a:pPr defTabSz="1371600"/>
                <a:endParaRPr sz="270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44" name="object 13">
                <a:extLst>
                  <a:ext uri="{FF2B5EF4-FFF2-40B4-BE49-F238E27FC236}">
                    <a16:creationId xmlns:a16="http://schemas.microsoft.com/office/drawing/2014/main" id="{64C35AAF-295B-2822-A0D1-8518C629259B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067175" y="3267011"/>
                <a:ext cx="661987" cy="642937"/>
              </a:xfrm>
              <a:prstGeom prst="rect">
                <a:avLst/>
              </a:prstGeom>
            </p:spPr>
          </p:pic>
          <p:sp>
            <p:nvSpPr>
              <p:cNvPr id="45" name="object 14">
                <a:extLst>
                  <a:ext uri="{FF2B5EF4-FFF2-40B4-BE49-F238E27FC236}">
                    <a16:creationId xmlns:a16="http://schemas.microsoft.com/office/drawing/2014/main" id="{CBE61F92-8140-9BFE-2F7B-CE5056F594E2}"/>
                  </a:ext>
                </a:extLst>
              </p:cNvPr>
              <p:cNvSpPr/>
              <p:nvPr/>
            </p:nvSpPr>
            <p:spPr>
              <a:xfrm>
                <a:off x="5038725" y="3705225"/>
                <a:ext cx="704850" cy="666750"/>
              </a:xfrm>
              <a:custGeom>
                <a:avLst/>
                <a:gdLst/>
                <a:ahLst/>
                <a:cxnLst/>
                <a:rect l="l" t="t" r="r" b="b"/>
                <a:pathLst>
                  <a:path w="704850" h="666750">
                    <a:moveTo>
                      <a:pt x="352425" y="0"/>
                    </a:moveTo>
                    <a:lnTo>
                      <a:pt x="304592" y="3042"/>
                    </a:lnTo>
                    <a:lnTo>
                      <a:pt x="258718" y="11906"/>
                    </a:lnTo>
                    <a:lnTo>
                      <a:pt x="215223" y="26193"/>
                    </a:lnTo>
                    <a:lnTo>
                      <a:pt x="174526" y="45508"/>
                    </a:lnTo>
                    <a:lnTo>
                      <a:pt x="137046" y="69453"/>
                    </a:lnTo>
                    <a:lnTo>
                      <a:pt x="103203" y="97631"/>
                    </a:lnTo>
                    <a:lnTo>
                      <a:pt x="73416" y="129645"/>
                    </a:lnTo>
                    <a:lnTo>
                      <a:pt x="48104" y="165100"/>
                    </a:lnTo>
                    <a:lnTo>
                      <a:pt x="27687" y="203596"/>
                    </a:lnTo>
                    <a:lnTo>
                      <a:pt x="12585" y="244739"/>
                    </a:lnTo>
                    <a:lnTo>
                      <a:pt x="3216" y="288131"/>
                    </a:lnTo>
                    <a:lnTo>
                      <a:pt x="0" y="333375"/>
                    </a:lnTo>
                    <a:lnTo>
                      <a:pt x="3216" y="378618"/>
                    </a:lnTo>
                    <a:lnTo>
                      <a:pt x="12585" y="422010"/>
                    </a:lnTo>
                    <a:lnTo>
                      <a:pt x="27687" y="463153"/>
                    </a:lnTo>
                    <a:lnTo>
                      <a:pt x="48104" y="501650"/>
                    </a:lnTo>
                    <a:lnTo>
                      <a:pt x="73416" y="537104"/>
                    </a:lnTo>
                    <a:lnTo>
                      <a:pt x="103203" y="569118"/>
                    </a:lnTo>
                    <a:lnTo>
                      <a:pt x="137046" y="597296"/>
                    </a:lnTo>
                    <a:lnTo>
                      <a:pt x="174526" y="621241"/>
                    </a:lnTo>
                    <a:lnTo>
                      <a:pt x="215223" y="640556"/>
                    </a:lnTo>
                    <a:lnTo>
                      <a:pt x="258718" y="654843"/>
                    </a:lnTo>
                    <a:lnTo>
                      <a:pt x="304592" y="663707"/>
                    </a:lnTo>
                    <a:lnTo>
                      <a:pt x="352425" y="666750"/>
                    </a:lnTo>
                    <a:lnTo>
                      <a:pt x="400257" y="663707"/>
                    </a:lnTo>
                    <a:lnTo>
                      <a:pt x="446131" y="654843"/>
                    </a:lnTo>
                    <a:lnTo>
                      <a:pt x="489626" y="640556"/>
                    </a:lnTo>
                    <a:lnTo>
                      <a:pt x="530323" y="621241"/>
                    </a:lnTo>
                    <a:lnTo>
                      <a:pt x="567803" y="597296"/>
                    </a:lnTo>
                    <a:lnTo>
                      <a:pt x="601646" y="569118"/>
                    </a:lnTo>
                    <a:lnTo>
                      <a:pt x="631433" y="537104"/>
                    </a:lnTo>
                    <a:lnTo>
                      <a:pt x="656745" y="501650"/>
                    </a:lnTo>
                    <a:lnTo>
                      <a:pt x="677162" y="463153"/>
                    </a:lnTo>
                    <a:lnTo>
                      <a:pt x="692264" y="422010"/>
                    </a:lnTo>
                    <a:lnTo>
                      <a:pt x="701633" y="378618"/>
                    </a:lnTo>
                    <a:lnTo>
                      <a:pt x="704850" y="333375"/>
                    </a:lnTo>
                    <a:lnTo>
                      <a:pt x="701633" y="288131"/>
                    </a:lnTo>
                    <a:lnTo>
                      <a:pt x="692264" y="244739"/>
                    </a:lnTo>
                    <a:lnTo>
                      <a:pt x="677162" y="203596"/>
                    </a:lnTo>
                    <a:lnTo>
                      <a:pt x="656745" y="165100"/>
                    </a:lnTo>
                    <a:lnTo>
                      <a:pt x="631433" y="129645"/>
                    </a:lnTo>
                    <a:lnTo>
                      <a:pt x="601646" y="97631"/>
                    </a:lnTo>
                    <a:lnTo>
                      <a:pt x="567803" y="69453"/>
                    </a:lnTo>
                    <a:lnTo>
                      <a:pt x="530323" y="45508"/>
                    </a:lnTo>
                    <a:lnTo>
                      <a:pt x="489626" y="26193"/>
                    </a:lnTo>
                    <a:lnTo>
                      <a:pt x="446131" y="11906"/>
                    </a:lnTo>
                    <a:lnTo>
                      <a:pt x="400257" y="3042"/>
                    </a:lnTo>
                    <a:lnTo>
                      <a:pt x="352425" y="0"/>
                    </a:lnTo>
                    <a:close/>
                  </a:path>
                </a:pathLst>
              </a:custGeom>
              <a:solidFill>
                <a:srgbClr val="5889D4"/>
              </a:solidFill>
            </p:spPr>
            <p:txBody>
              <a:bodyPr wrap="square" lIns="0" tIns="0" rIns="0" bIns="0" rtlCol="0"/>
              <a:lstStyle/>
              <a:p>
                <a:pPr defTabSz="1371600"/>
                <a:endParaRPr sz="27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6" name="object 15">
                <a:extLst>
                  <a:ext uri="{FF2B5EF4-FFF2-40B4-BE49-F238E27FC236}">
                    <a16:creationId xmlns:a16="http://schemas.microsoft.com/office/drawing/2014/main" id="{07539E25-AD4D-6084-96DB-5FD8C6B4883A}"/>
                  </a:ext>
                </a:extLst>
              </p:cNvPr>
              <p:cNvSpPr/>
              <p:nvPr/>
            </p:nvSpPr>
            <p:spPr>
              <a:xfrm>
                <a:off x="5038725" y="3705225"/>
                <a:ext cx="704850" cy="666750"/>
              </a:xfrm>
              <a:custGeom>
                <a:avLst/>
                <a:gdLst/>
                <a:ahLst/>
                <a:cxnLst/>
                <a:rect l="l" t="t" r="r" b="b"/>
                <a:pathLst>
                  <a:path w="704850" h="666750">
                    <a:moveTo>
                      <a:pt x="0" y="333375"/>
                    </a:moveTo>
                    <a:lnTo>
                      <a:pt x="3216" y="288131"/>
                    </a:lnTo>
                    <a:lnTo>
                      <a:pt x="12585" y="244739"/>
                    </a:lnTo>
                    <a:lnTo>
                      <a:pt x="27687" y="203596"/>
                    </a:lnTo>
                    <a:lnTo>
                      <a:pt x="48104" y="165100"/>
                    </a:lnTo>
                    <a:lnTo>
                      <a:pt x="73416" y="129645"/>
                    </a:lnTo>
                    <a:lnTo>
                      <a:pt x="103203" y="97631"/>
                    </a:lnTo>
                    <a:lnTo>
                      <a:pt x="137046" y="69453"/>
                    </a:lnTo>
                    <a:lnTo>
                      <a:pt x="174526" y="45508"/>
                    </a:lnTo>
                    <a:lnTo>
                      <a:pt x="215223" y="26193"/>
                    </a:lnTo>
                    <a:lnTo>
                      <a:pt x="258718" y="11906"/>
                    </a:lnTo>
                    <a:lnTo>
                      <a:pt x="304592" y="3042"/>
                    </a:lnTo>
                    <a:lnTo>
                      <a:pt x="352425" y="0"/>
                    </a:lnTo>
                    <a:lnTo>
                      <a:pt x="400257" y="3042"/>
                    </a:lnTo>
                    <a:lnTo>
                      <a:pt x="446131" y="11906"/>
                    </a:lnTo>
                    <a:lnTo>
                      <a:pt x="489626" y="26193"/>
                    </a:lnTo>
                    <a:lnTo>
                      <a:pt x="530323" y="45508"/>
                    </a:lnTo>
                    <a:lnTo>
                      <a:pt x="567803" y="69453"/>
                    </a:lnTo>
                    <a:lnTo>
                      <a:pt x="601646" y="97631"/>
                    </a:lnTo>
                    <a:lnTo>
                      <a:pt x="631433" y="129645"/>
                    </a:lnTo>
                    <a:lnTo>
                      <a:pt x="656745" y="165100"/>
                    </a:lnTo>
                    <a:lnTo>
                      <a:pt x="677162" y="203596"/>
                    </a:lnTo>
                    <a:lnTo>
                      <a:pt x="692264" y="244739"/>
                    </a:lnTo>
                    <a:lnTo>
                      <a:pt x="701633" y="288131"/>
                    </a:lnTo>
                    <a:lnTo>
                      <a:pt x="704850" y="333375"/>
                    </a:lnTo>
                    <a:lnTo>
                      <a:pt x="701633" y="378618"/>
                    </a:lnTo>
                    <a:lnTo>
                      <a:pt x="692264" y="422010"/>
                    </a:lnTo>
                    <a:lnTo>
                      <a:pt x="677162" y="463153"/>
                    </a:lnTo>
                    <a:lnTo>
                      <a:pt x="656745" y="501650"/>
                    </a:lnTo>
                    <a:lnTo>
                      <a:pt x="631433" y="537104"/>
                    </a:lnTo>
                    <a:lnTo>
                      <a:pt x="601646" y="569118"/>
                    </a:lnTo>
                    <a:lnTo>
                      <a:pt x="567803" y="597296"/>
                    </a:lnTo>
                    <a:lnTo>
                      <a:pt x="530323" y="621241"/>
                    </a:lnTo>
                    <a:lnTo>
                      <a:pt x="489626" y="640556"/>
                    </a:lnTo>
                    <a:lnTo>
                      <a:pt x="446131" y="654843"/>
                    </a:lnTo>
                    <a:lnTo>
                      <a:pt x="400257" y="663707"/>
                    </a:lnTo>
                    <a:lnTo>
                      <a:pt x="352425" y="666750"/>
                    </a:lnTo>
                    <a:lnTo>
                      <a:pt x="304592" y="663707"/>
                    </a:lnTo>
                    <a:lnTo>
                      <a:pt x="258718" y="654843"/>
                    </a:lnTo>
                    <a:lnTo>
                      <a:pt x="215223" y="640556"/>
                    </a:lnTo>
                    <a:lnTo>
                      <a:pt x="174526" y="621241"/>
                    </a:lnTo>
                    <a:lnTo>
                      <a:pt x="137046" y="597296"/>
                    </a:lnTo>
                    <a:lnTo>
                      <a:pt x="103203" y="569118"/>
                    </a:lnTo>
                    <a:lnTo>
                      <a:pt x="73416" y="537104"/>
                    </a:lnTo>
                    <a:lnTo>
                      <a:pt x="48104" y="501650"/>
                    </a:lnTo>
                    <a:lnTo>
                      <a:pt x="27687" y="463153"/>
                    </a:lnTo>
                    <a:lnTo>
                      <a:pt x="12585" y="422010"/>
                    </a:lnTo>
                    <a:lnTo>
                      <a:pt x="3216" y="378618"/>
                    </a:lnTo>
                    <a:lnTo>
                      <a:pt x="0" y="333375"/>
                    </a:lnTo>
                    <a:close/>
                  </a:path>
                </a:pathLst>
              </a:custGeom>
              <a:ln w="76200">
                <a:solidFill>
                  <a:srgbClr val="2779CF"/>
                </a:solidFill>
              </a:ln>
            </p:spPr>
            <p:txBody>
              <a:bodyPr wrap="square" lIns="0" tIns="0" rIns="0" bIns="0" rtlCol="0"/>
              <a:lstStyle/>
              <a:p>
                <a:pPr defTabSz="1371600"/>
                <a:endParaRPr sz="270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47" name="object 16">
                <a:extLst>
                  <a:ext uri="{FF2B5EF4-FFF2-40B4-BE49-F238E27FC236}">
                    <a16:creationId xmlns:a16="http://schemas.microsoft.com/office/drawing/2014/main" id="{32B5E6B8-5EF0-70A8-D922-F0EC6843D6BA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057775" y="3724211"/>
                <a:ext cx="671512" cy="642937"/>
              </a:xfrm>
              <a:prstGeom prst="rect">
                <a:avLst/>
              </a:prstGeom>
            </p:spPr>
          </p:pic>
          <p:sp>
            <p:nvSpPr>
              <p:cNvPr id="48" name="object 17">
                <a:extLst>
                  <a:ext uri="{FF2B5EF4-FFF2-40B4-BE49-F238E27FC236}">
                    <a16:creationId xmlns:a16="http://schemas.microsoft.com/office/drawing/2014/main" id="{FE39F9AA-3A0E-EA61-D2FB-92784A93F30E}"/>
                  </a:ext>
                </a:extLst>
              </p:cNvPr>
              <p:cNvSpPr/>
              <p:nvPr/>
            </p:nvSpPr>
            <p:spPr>
              <a:xfrm>
                <a:off x="6191250" y="3714750"/>
                <a:ext cx="695325" cy="666750"/>
              </a:xfrm>
              <a:custGeom>
                <a:avLst/>
                <a:gdLst/>
                <a:ahLst/>
                <a:cxnLst/>
                <a:rect l="l" t="t" r="r" b="b"/>
                <a:pathLst>
                  <a:path w="695325" h="666750">
                    <a:moveTo>
                      <a:pt x="347725" y="0"/>
                    </a:moveTo>
                    <a:lnTo>
                      <a:pt x="300545" y="3042"/>
                    </a:lnTo>
                    <a:lnTo>
                      <a:pt x="255293" y="11906"/>
                    </a:lnTo>
                    <a:lnTo>
                      <a:pt x="212383" y="26193"/>
                    </a:lnTo>
                    <a:lnTo>
                      <a:pt x="172230" y="45508"/>
                    </a:lnTo>
                    <a:lnTo>
                      <a:pt x="135249" y="69453"/>
                    </a:lnTo>
                    <a:lnTo>
                      <a:pt x="101853" y="97631"/>
                    </a:lnTo>
                    <a:lnTo>
                      <a:pt x="72459" y="129645"/>
                    </a:lnTo>
                    <a:lnTo>
                      <a:pt x="47479" y="165100"/>
                    </a:lnTo>
                    <a:lnTo>
                      <a:pt x="27328" y="203596"/>
                    </a:lnTo>
                    <a:lnTo>
                      <a:pt x="12422" y="244739"/>
                    </a:lnTo>
                    <a:lnTo>
                      <a:pt x="3174" y="288131"/>
                    </a:lnTo>
                    <a:lnTo>
                      <a:pt x="0" y="333375"/>
                    </a:lnTo>
                    <a:lnTo>
                      <a:pt x="3174" y="378618"/>
                    </a:lnTo>
                    <a:lnTo>
                      <a:pt x="12422" y="422010"/>
                    </a:lnTo>
                    <a:lnTo>
                      <a:pt x="27328" y="463153"/>
                    </a:lnTo>
                    <a:lnTo>
                      <a:pt x="47479" y="501650"/>
                    </a:lnTo>
                    <a:lnTo>
                      <a:pt x="72459" y="537104"/>
                    </a:lnTo>
                    <a:lnTo>
                      <a:pt x="101853" y="569118"/>
                    </a:lnTo>
                    <a:lnTo>
                      <a:pt x="135249" y="597296"/>
                    </a:lnTo>
                    <a:lnTo>
                      <a:pt x="172230" y="621241"/>
                    </a:lnTo>
                    <a:lnTo>
                      <a:pt x="212383" y="640556"/>
                    </a:lnTo>
                    <a:lnTo>
                      <a:pt x="255293" y="654843"/>
                    </a:lnTo>
                    <a:lnTo>
                      <a:pt x="300545" y="663707"/>
                    </a:lnTo>
                    <a:lnTo>
                      <a:pt x="347725" y="666750"/>
                    </a:lnTo>
                    <a:lnTo>
                      <a:pt x="394877" y="663707"/>
                    </a:lnTo>
                    <a:lnTo>
                      <a:pt x="440104" y="654843"/>
                    </a:lnTo>
                    <a:lnTo>
                      <a:pt x="482994" y="640556"/>
                    </a:lnTo>
                    <a:lnTo>
                      <a:pt x="523131" y="621241"/>
                    </a:lnTo>
                    <a:lnTo>
                      <a:pt x="560100" y="597296"/>
                    </a:lnTo>
                    <a:lnTo>
                      <a:pt x="593486" y="569118"/>
                    </a:lnTo>
                    <a:lnTo>
                      <a:pt x="622875" y="537104"/>
                    </a:lnTo>
                    <a:lnTo>
                      <a:pt x="647850" y="501650"/>
                    </a:lnTo>
                    <a:lnTo>
                      <a:pt x="667998" y="463153"/>
                    </a:lnTo>
                    <a:lnTo>
                      <a:pt x="682903" y="422010"/>
                    </a:lnTo>
                    <a:lnTo>
                      <a:pt x="692150" y="378618"/>
                    </a:lnTo>
                    <a:lnTo>
                      <a:pt x="695325" y="333375"/>
                    </a:lnTo>
                    <a:lnTo>
                      <a:pt x="692150" y="288131"/>
                    </a:lnTo>
                    <a:lnTo>
                      <a:pt x="682903" y="244739"/>
                    </a:lnTo>
                    <a:lnTo>
                      <a:pt x="667998" y="203596"/>
                    </a:lnTo>
                    <a:lnTo>
                      <a:pt x="647850" y="165100"/>
                    </a:lnTo>
                    <a:lnTo>
                      <a:pt x="622875" y="129645"/>
                    </a:lnTo>
                    <a:lnTo>
                      <a:pt x="593486" y="97631"/>
                    </a:lnTo>
                    <a:lnTo>
                      <a:pt x="560100" y="69453"/>
                    </a:lnTo>
                    <a:lnTo>
                      <a:pt x="523131" y="45508"/>
                    </a:lnTo>
                    <a:lnTo>
                      <a:pt x="482994" y="26193"/>
                    </a:lnTo>
                    <a:lnTo>
                      <a:pt x="440104" y="11906"/>
                    </a:lnTo>
                    <a:lnTo>
                      <a:pt x="394877" y="3042"/>
                    </a:lnTo>
                    <a:lnTo>
                      <a:pt x="347725" y="0"/>
                    </a:lnTo>
                    <a:close/>
                  </a:path>
                </a:pathLst>
              </a:custGeom>
              <a:solidFill>
                <a:srgbClr val="D0EBF5"/>
              </a:solidFill>
            </p:spPr>
            <p:txBody>
              <a:bodyPr wrap="square" lIns="0" tIns="0" rIns="0" bIns="0" rtlCol="0"/>
              <a:lstStyle/>
              <a:p>
                <a:pPr defTabSz="1371600"/>
                <a:endParaRPr sz="27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9" name="object 18">
                <a:extLst>
                  <a:ext uri="{FF2B5EF4-FFF2-40B4-BE49-F238E27FC236}">
                    <a16:creationId xmlns:a16="http://schemas.microsoft.com/office/drawing/2014/main" id="{A89E860D-1D4F-11B3-451B-EE1E529F4453}"/>
                  </a:ext>
                </a:extLst>
              </p:cNvPr>
              <p:cNvSpPr/>
              <p:nvPr/>
            </p:nvSpPr>
            <p:spPr>
              <a:xfrm>
                <a:off x="6191250" y="3714750"/>
                <a:ext cx="695325" cy="666750"/>
              </a:xfrm>
              <a:custGeom>
                <a:avLst/>
                <a:gdLst/>
                <a:ahLst/>
                <a:cxnLst/>
                <a:rect l="l" t="t" r="r" b="b"/>
                <a:pathLst>
                  <a:path w="695325" h="666750">
                    <a:moveTo>
                      <a:pt x="0" y="333375"/>
                    </a:moveTo>
                    <a:lnTo>
                      <a:pt x="3174" y="288131"/>
                    </a:lnTo>
                    <a:lnTo>
                      <a:pt x="12422" y="244739"/>
                    </a:lnTo>
                    <a:lnTo>
                      <a:pt x="27328" y="203596"/>
                    </a:lnTo>
                    <a:lnTo>
                      <a:pt x="47479" y="165100"/>
                    </a:lnTo>
                    <a:lnTo>
                      <a:pt x="72459" y="129645"/>
                    </a:lnTo>
                    <a:lnTo>
                      <a:pt x="101853" y="97631"/>
                    </a:lnTo>
                    <a:lnTo>
                      <a:pt x="135249" y="69453"/>
                    </a:lnTo>
                    <a:lnTo>
                      <a:pt x="172230" y="45508"/>
                    </a:lnTo>
                    <a:lnTo>
                      <a:pt x="212383" y="26193"/>
                    </a:lnTo>
                    <a:lnTo>
                      <a:pt x="255293" y="11906"/>
                    </a:lnTo>
                    <a:lnTo>
                      <a:pt x="300545" y="3042"/>
                    </a:lnTo>
                    <a:lnTo>
                      <a:pt x="347725" y="0"/>
                    </a:lnTo>
                    <a:lnTo>
                      <a:pt x="394877" y="3042"/>
                    </a:lnTo>
                    <a:lnTo>
                      <a:pt x="440104" y="11906"/>
                    </a:lnTo>
                    <a:lnTo>
                      <a:pt x="482994" y="26193"/>
                    </a:lnTo>
                    <a:lnTo>
                      <a:pt x="523131" y="45508"/>
                    </a:lnTo>
                    <a:lnTo>
                      <a:pt x="560100" y="69453"/>
                    </a:lnTo>
                    <a:lnTo>
                      <a:pt x="593486" y="97631"/>
                    </a:lnTo>
                    <a:lnTo>
                      <a:pt x="622875" y="129645"/>
                    </a:lnTo>
                    <a:lnTo>
                      <a:pt x="647850" y="165100"/>
                    </a:lnTo>
                    <a:lnTo>
                      <a:pt x="667998" y="203596"/>
                    </a:lnTo>
                    <a:lnTo>
                      <a:pt x="682903" y="244739"/>
                    </a:lnTo>
                    <a:lnTo>
                      <a:pt x="692150" y="288131"/>
                    </a:lnTo>
                    <a:lnTo>
                      <a:pt x="695325" y="333375"/>
                    </a:lnTo>
                    <a:lnTo>
                      <a:pt x="692150" y="378618"/>
                    </a:lnTo>
                    <a:lnTo>
                      <a:pt x="682903" y="422010"/>
                    </a:lnTo>
                    <a:lnTo>
                      <a:pt x="667998" y="463153"/>
                    </a:lnTo>
                    <a:lnTo>
                      <a:pt x="647850" y="501650"/>
                    </a:lnTo>
                    <a:lnTo>
                      <a:pt x="622875" y="537104"/>
                    </a:lnTo>
                    <a:lnTo>
                      <a:pt x="593486" y="569118"/>
                    </a:lnTo>
                    <a:lnTo>
                      <a:pt x="560100" y="597296"/>
                    </a:lnTo>
                    <a:lnTo>
                      <a:pt x="523131" y="621241"/>
                    </a:lnTo>
                    <a:lnTo>
                      <a:pt x="482994" y="640556"/>
                    </a:lnTo>
                    <a:lnTo>
                      <a:pt x="440104" y="654843"/>
                    </a:lnTo>
                    <a:lnTo>
                      <a:pt x="394877" y="663707"/>
                    </a:lnTo>
                    <a:lnTo>
                      <a:pt x="347725" y="666750"/>
                    </a:lnTo>
                    <a:lnTo>
                      <a:pt x="300545" y="663707"/>
                    </a:lnTo>
                    <a:lnTo>
                      <a:pt x="255293" y="654843"/>
                    </a:lnTo>
                    <a:lnTo>
                      <a:pt x="212383" y="640556"/>
                    </a:lnTo>
                    <a:lnTo>
                      <a:pt x="172230" y="621241"/>
                    </a:lnTo>
                    <a:lnTo>
                      <a:pt x="135249" y="597296"/>
                    </a:lnTo>
                    <a:lnTo>
                      <a:pt x="101853" y="569118"/>
                    </a:lnTo>
                    <a:lnTo>
                      <a:pt x="72459" y="537104"/>
                    </a:lnTo>
                    <a:lnTo>
                      <a:pt x="47479" y="501650"/>
                    </a:lnTo>
                    <a:lnTo>
                      <a:pt x="27328" y="463153"/>
                    </a:lnTo>
                    <a:lnTo>
                      <a:pt x="12422" y="422010"/>
                    </a:lnTo>
                    <a:lnTo>
                      <a:pt x="3174" y="378618"/>
                    </a:lnTo>
                    <a:lnTo>
                      <a:pt x="0" y="333375"/>
                    </a:lnTo>
                    <a:close/>
                  </a:path>
                </a:pathLst>
              </a:custGeom>
              <a:ln w="76200">
                <a:solidFill>
                  <a:srgbClr val="D0EBF5"/>
                </a:solidFill>
              </a:ln>
            </p:spPr>
            <p:txBody>
              <a:bodyPr wrap="square" lIns="0" tIns="0" rIns="0" bIns="0" rtlCol="0"/>
              <a:lstStyle/>
              <a:p>
                <a:pPr defTabSz="1371600"/>
                <a:endParaRPr sz="270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50" name="object 19">
                <a:extLst>
                  <a:ext uri="{FF2B5EF4-FFF2-40B4-BE49-F238E27FC236}">
                    <a16:creationId xmlns:a16="http://schemas.microsoft.com/office/drawing/2014/main" id="{14D2D9C4-425D-0683-2B50-B210E780CF9A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6210300" y="3733736"/>
                <a:ext cx="661987" cy="642937"/>
              </a:xfrm>
              <a:prstGeom prst="rect">
                <a:avLst/>
              </a:prstGeom>
            </p:spPr>
          </p:pic>
          <p:sp>
            <p:nvSpPr>
              <p:cNvPr id="51" name="object 20">
                <a:extLst>
                  <a:ext uri="{FF2B5EF4-FFF2-40B4-BE49-F238E27FC236}">
                    <a16:creationId xmlns:a16="http://schemas.microsoft.com/office/drawing/2014/main" id="{69AC5E9C-2F27-9D16-8131-D1259EA96C86}"/>
                  </a:ext>
                </a:extLst>
              </p:cNvPr>
              <p:cNvSpPr/>
              <p:nvPr/>
            </p:nvSpPr>
            <p:spPr>
              <a:xfrm>
                <a:off x="7124699" y="3267075"/>
                <a:ext cx="695325" cy="666750"/>
              </a:xfrm>
              <a:custGeom>
                <a:avLst/>
                <a:gdLst/>
                <a:ahLst/>
                <a:cxnLst/>
                <a:rect l="l" t="t" r="r" b="b"/>
                <a:pathLst>
                  <a:path w="695325" h="666750">
                    <a:moveTo>
                      <a:pt x="0" y="333375"/>
                    </a:moveTo>
                    <a:lnTo>
                      <a:pt x="3174" y="288131"/>
                    </a:lnTo>
                    <a:lnTo>
                      <a:pt x="12422" y="244739"/>
                    </a:lnTo>
                    <a:lnTo>
                      <a:pt x="27328" y="203596"/>
                    </a:lnTo>
                    <a:lnTo>
                      <a:pt x="47479" y="165100"/>
                    </a:lnTo>
                    <a:lnTo>
                      <a:pt x="72459" y="129645"/>
                    </a:lnTo>
                    <a:lnTo>
                      <a:pt x="101853" y="97631"/>
                    </a:lnTo>
                    <a:lnTo>
                      <a:pt x="135249" y="69453"/>
                    </a:lnTo>
                    <a:lnTo>
                      <a:pt x="172230" y="45508"/>
                    </a:lnTo>
                    <a:lnTo>
                      <a:pt x="212383" y="26193"/>
                    </a:lnTo>
                    <a:lnTo>
                      <a:pt x="255293" y="11906"/>
                    </a:lnTo>
                    <a:lnTo>
                      <a:pt x="300545" y="3042"/>
                    </a:lnTo>
                    <a:lnTo>
                      <a:pt x="347725" y="0"/>
                    </a:lnTo>
                    <a:lnTo>
                      <a:pt x="394877" y="3042"/>
                    </a:lnTo>
                    <a:lnTo>
                      <a:pt x="440104" y="11906"/>
                    </a:lnTo>
                    <a:lnTo>
                      <a:pt x="482994" y="26193"/>
                    </a:lnTo>
                    <a:lnTo>
                      <a:pt x="523131" y="45508"/>
                    </a:lnTo>
                    <a:lnTo>
                      <a:pt x="560100" y="69453"/>
                    </a:lnTo>
                    <a:lnTo>
                      <a:pt x="593486" y="97631"/>
                    </a:lnTo>
                    <a:lnTo>
                      <a:pt x="622875" y="129645"/>
                    </a:lnTo>
                    <a:lnTo>
                      <a:pt x="647850" y="165100"/>
                    </a:lnTo>
                    <a:lnTo>
                      <a:pt x="667998" y="203596"/>
                    </a:lnTo>
                    <a:lnTo>
                      <a:pt x="682903" y="244739"/>
                    </a:lnTo>
                    <a:lnTo>
                      <a:pt x="692150" y="288131"/>
                    </a:lnTo>
                    <a:lnTo>
                      <a:pt x="695325" y="333375"/>
                    </a:lnTo>
                    <a:lnTo>
                      <a:pt x="692150" y="378618"/>
                    </a:lnTo>
                    <a:lnTo>
                      <a:pt x="682903" y="422010"/>
                    </a:lnTo>
                    <a:lnTo>
                      <a:pt x="667998" y="463153"/>
                    </a:lnTo>
                    <a:lnTo>
                      <a:pt x="647850" y="501650"/>
                    </a:lnTo>
                    <a:lnTo>
                      <a:pt x="622875" y="537104"/>
                    </a:lnTo>
                    <a:lnTo>
                      <a:pt x="593486" y="569118"/>
                    </a:lnTo>
                    <a:lnTo>
                      <a:pt x="560100" y="597296"/>
                    </a:lnTo>
                    <a:lnTo>
                      <a:pt x="523131" y="621241"/>
                    </a:lnTo>
                    <a:lnTo>
                      <a:pt x="482994" y="640556"/>
                    </a:lnTo>
                    <a:lnTo>
                      <a:pt x="440104" y="654843"/>
                    </a:lnTo>
                    <a:lnTo>
                      <a:pt x="394877" y="663707"/>
                    </a:lnTo>
                    <a:lnTo>
                      <a:pt x="347725" y="666750"/>
                    </a:lnTo>
                    <a:lnTo>
                      <a:pt x="300545" y="663707"/>
                    </a:lnTo>
                    <a:lnTo>
                      <a:pt x="255293" y="654843"/>
                    </a:lnTo>
                    <a:lnTo>
                      <a:pt x="212383" y="640556"/>
                    </a:lnTo>
                    <a:lnTo>
                      <a:pt x="172230" y="621241"/>
                    </a:lnTo>
                    <a:lnTo>
                      <a:pt x="135249" y="597296"/>
                    </a:lnTo>
                    <a:lnTo>
                      <a:pt x="101853" y="569118"/>
                    </a:lnTo>
                    <a:lnTo>
                      <a:pt x="72459" y="537104"/>
                    </a:lnTo>
                    <a:lnTo>
                      <a:pt x="47479" y="501650"/>
                    </a:lnTo>
                    <a:lnTo>
                      <a:pt x="27328" y="463153"/>
                    </a:lnTo>
                    <a:lnTo>
                      <a:pt x="12422" y="422010"/>
                    </a:lnTo>
                    <a:lnTo>
                      <a:pt x="3174" y="378618"/>
                    </a:lnTo>
                    <a:lnTo>
                      <a:pt x="0" y="333375"/>
                    </a:lnTo>
                    <a:close/>
                  </a:path>
                </a:pathLst>
              </a:custGeom>
              <a:ln w="76200">
                <a:solidFill>
                  <a:srgbClr val="C5C8C9"/>
                </a:solidFill>
              </a:ln>
            </p:spPr>
            <p:txBody>
              <a:bodyPr wrap="square" lIns="0" tIns="0" rIns="0" bIns="0" rtlCol="0"/>
              <a:lstStyle/>
              <a:p>
                <a:pPr defTabSz="1371600"/>
                <a:endParaRPr sz="270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52" name="object 21">
                <a:extLst>
                  <a:ext uri="{FF2B5EF4-FFF2-40B4-BE49-F238E27FC236}">
                    <a16:creationId xmlns:a16="http://schemas.microsoft.com/office/drawing/2014/main" id="{3C570A4C-C71F-4EEF-0D93-97EDFA0EA0C7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7143749" y="3276536"/>
                <a:ext cx="661987" cy="642937"/>
              </a:xfrm>
              <a:prstGeom prst="rect">
                <a:avLst/>
              </a:prstGeom>
            </p:spPr>
          </p:pic>
          <p:sp>
            <p:nvSpPr>
              <p:cNvPr id="53" name="object 22">
                <a:extLst>
                  <a:ext uri="{FF2B5EF4-FFF2-40B4-BE49-F238E27FC236}">
                    <a16:creationId xmlns:a16="http://schemas.microsoft.com/office/drawing/2014/main" id="{3A72F80D-DA43-2B16-3A50-70BF79ADFF2B}"/>
                  </a:ext>
                </a:extLst>
              </p:cNvPr>
              <p:cNvSpPr/>
              <p:nvPr/>
            </p:nvSpPr>
            <p:spPr>
              <a:xfrm>
                <a:off x="7953374" y="2390775"/>
                <a:ext cx="695325" cy="666750"/>
              </a:xfrm>
              <a:custGeom>
                <a:avLst/>
                <a:gdLst/>
                <a:ahLst/>
                <a:cxnLst/>
                <a:rect l="l" t="t" r="r" b="b"/>
                <a:pathLst>
                  <a:path w="695325" h="666750">
                    <a:moveTo>
                      <a:pt x="347725" y="0"/>
                    </a:moveTo>
                    <a:lnTo>
                      <a:pt x="300545" y="3042"/>
                    </a:lnTo>
                    <a:lnTo>
                      <a:pt x="255293" y="11906"/>
                    </a:lnTo>
                    <a:lnTo>
                      <a:pt x="212383" y="26193"/>
                    </a:lnTo>
                    <a:lnTo>
                      <a:pt x="172230" y="45508"/>
                    </a:lnTo>
                    <a:lnTo>
                      <a:pt x="135249" y="69453"/>
                    </a:lnTo>
                    <a:lnTo>
                      <a:pt x="101853" y="97631"/>
                    </a:lnTo>
                    <a:lnTo>
                      <a:pt x="72459" y="129645"/>
                    </a:lnTo>
                    <a:lnTo>
                      <a:pt x="47479" y="165100"/>
                    </a:lnTo>
                    <a:lnTo>
                      <a:pt x="27328" y="203596"/>
                    </a:lnTo>
                    <a:lnTo>
                      <a:pt x="12422" y="244739"/>
                    </a:lnTo>
                    <a:lnTo>
                      <a:pt x="3174" y="288131"/>
                    </a:lnTo>
                    <a:lnTo>
                      <a:pt x="0" y="333375"/>
                    </a:lnTo>
                    <a:lnTo>
                      <a:pt x="3174" y="378618"/>
                    </a:lnTo>
                    <a:lnTo>
                      <a:pt x="12422" y="422010"/>
                    </a:lnTo>
                    <a:lnTo>
                      <a:pt x="27328" y="463153"/>
                    </a:lnTo>
                    <a:lnTo>
                      <a:pt x="47479" y="501650"/>
                    </a:lnTo>
                    <a:lnTo>
                      <a:pt x="72459" y="537104"/>
                    </a:lnTo>
                    <a:lnTo>
                      <a:pt x="101853" y="569118"/>
                    </a:lnTo>
                    <a:lnTo>
                      <a:pt x="135249" y="597296"/>
                    </a:lnTo>
                    <a:lnTo>
                      <a:pt x="172230" y="621241"/>
                    </a:lnTo>
                    <a:lnTo>
                      <a:pt x="212383" y="640556"/>
                    </a:lnTo>
                    <a:lnTo>
                      <a:pt x="255293" y="654843"/>
                    </a:lnTo>
                    <a:lnTo>
                      <a:pt x="300545" y="663707"/>
                    </a:lnTo>
                    <a:lnTo>
                      <a:pt x="347725" y="666750"/>
                    </a:lnTo>
                    <a:lnTo>
                      <a:pt x="394877" y="663707"/>
                    </a:lnTo>
                    <a:lnTo>
                      <a:pt x="440104" y="654843"/>
                    </a:lnTo>
                    <a:lnTo>
                      <a:pt x="482994" y="640556"/>
                    </a:lnTo>
                    <a:lnTo>
                      <a:pt x="523131" y="621241"/>
                    </a:lnTo>
                    <a:lnTo>
                      <a:pt x="560100" y="597296"/>
                    </a:lnTo>
                    <a:lnTo>
                      <a:pt x="593486" y="569118"/>
                    </a:lnTo>
                    <a:lnTo>
                      <a:pt x="622875" y="537104"/>
                    </a:lnTo>
                    <a:lnTo>
                      <a:pt x="647850" y="501650"/>
                    </a:lnTo>
                    <a:lnTo>
                      <a:pt x="667998" y="463153"/>
                    </a:lnTo>
                    <a:lnTo>
                      <a:pt x="682903" y="422010"/>
                    </a:lnTo>
                    <a:lnTo>
                      <a:pt x="692150" y="378618"/>
                    </a:lnTo>
                    <a:lnTo>
                      <a:pt x="695325" y="333375"/>
                    </a:lnTo>
                    <a:lnTo>
                      <a:pt x="692150" y="288131"/>
                    </a:lnTo>
                    <a:lnTo>
                      <a:pt x="682903" y="244739"/>
                    </a:lnTo>
                    <a:lnTo>
                      <a:pt x="667998" y="203596"/>
                    </a:lnTo>
                    <a:lnTo>
                      <a:pt x="647850" y="165100"/>
                    </a:lnTo>
                    <a:lnTo>
                      <a:pt x="622875" y="129645"/>
                    </a:lnTo>
                    <a:lnTo>
                      <a:pt x="593486" y="97631"/>
                    </a:lnTo>
                    <a:lnTo>
                      <a:pt x="560100" y="69453"/>
                    </a:lnTo>
                    <a:lnTo>
                      <a:pt x="523131" y="45508"/>
                    </a:lnTo>
                    <a:lnTo>
                      <a:pt x="482994" y="26193"/>
                    </a:lnTo>
                    <a:lnTo>
                      <a:pt x="440104" y="11906"/>
                    </a:lnTo>
                    <a:lnTo>
                      <a:pt x="394877" y="3042"/>
                    </a:lnTo>
                    <a:lnTo>
                      <a:pt x="347725" y="0"/>
                    </a:lnTo>
                    <a:close/>
                  </a:path>
                </a:pathLst>
              </a:custGeom>
              <a:solidFill>
                <a:srgbClr val="D91C5C"/>
              </a:solidFill>
            </p:spPr>
            <p:txBody>
              <a:bodyPr wrap="square" lIns="0" tIns="0" rIns="0" bIns="0" rtlCol="0"/>
              <a:lstStyle/>
              <a:p>
                <a:pPr defTabSz="1371600"/>
                <a:endParaRPr sz="27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4" name="object 23">
                <a:extLst>
                  <a:ext uri="{FF2B5EF4-FFF2-40B4-BE49-F238E27FC236}">
                    <a16:creationId xmlns:a16="http://schemas.microsoft.com/office/drawing/2014/main" id="{9352AFA5-88E3-E7EB-D51F-FF9870C7CEDD}"/>
                  </a:ext>
                </a:extLst>
              </p:cNvPr>
              <p:cNvSpPr/>
              <p:nvPr/>
            </p:nvSpPr>
            <p:spPr>
              <a:xfrm>
                <a:off x="7953374" y="2390775"/>
                <a:ext cx="695325" cy="666750"/>
              </a:xfrm>
              <a:custGeom>
                <a:avLst/>
                <a:gdLst/>
                <a:ahLst/>
                <a:cxnLst/>
                <a:rect l="l" t="t" r="r" b="b"/>
                <a:pathLst>
                  <a:path w="695325" h="666750">
                    <a:moveTo>
                      <a:pt x="0" y="333375"/>
                    </a:moveTo>
                    <a:lnTo>
                      <a:pt x="3174" y="288131"/>
                    </a:lnTo>
                    <a:lnTo>
                      <a:pt x="12422" y="244739"/>
                    </a:lnTo>
                    <a:lnTo>
                      <a:pt x="27328" y="203596"/>
                    </a:lnTo>
                    <a:lnTo>
                      <a:pt x="47479" y="165100"/>
                    </a:lnTo>
                    <a:lnTo>
                      <a:pt x="72459" y="129645"/>
                    </a:lnTo>
                    <a:lnTo>
                      <a:pt x="101853" y="97631"/>
                    </a:lnTo>
                    <a:lnTo>
                      <a:pt x="135249" y="69453"/>
                    </a:lnTo>
                    <a:lnTo>
                      <a:pt x="172230" y="45508"/>
                    </a:lnTo>
                    <a:lnTo>
                      <a:pt x="212383" y="26193"/>
                    </a:lnTo>
                    <a:lnTo>
                      <a:pt x="255293" y="11906"/>
                    </a:lnTo>
                    <a:lnTo>
                      <a:pt x="300545" y="3042"/>
                    </a:lnTo>
                    <a:lnTo>
                      <a:pt x="347725" y="0"/>
                    </a:lnTo>
                    <a:lnTo>
                      <a:pt x="394877" y="3042"/>
                    </a:lnTo>
                    <a:lnTo>
                      <a:pt x="440104" y="11906"/>
                    </a:lnTo>
                    <a:lnTo>
                      <a:pt x="482994" y="26193"/>
                    </a:lnTo>
                    <a:lnTo>
                      <a:pt x="523131" y="45508"/>
                    </a:lnTo>
                    <a:lnTo>
                      <a:pt x="560100" y="69453"/>
                    </a:lnTo>
                    <a:lnTo>
                      <a:pt x="593486" y="97631"/>
                    </a:lnTo>
                    <a:lnTo>
                      <a:pt x="622875" y="129645"/>
                    </a:lnTo>
                    <a:lnTo>
                      <a:pt x="647850" y="165100"/>
                    </a:lnTo>
                    <a:lnTo>
                      <a:pt x="667998" y="203596"/>
                    </a:lnTo>
                    <a:lnTo>
                      <a:pt x="682903" y="244739"/>
                    </a:lnTo>
                    <a:lnTo>
                      <a:pt x="692150" y="288131"/>
                    </a:lnTo>
                    <a:lnTo>
                      <a:pt x="695325" y="333375"/>
                    </a:lnTo>
                    <a:lnTo>
                      <a:pt x="692150" y="378618"/>
                    </a:lnTo>
                    <a:lnTo>
                      <a:pt x="682903" y="422010"/>
                    </a:lnTo>
                    <a:lnTo>
                      <a:pt x="667998" y="463153"/>
                    </a:lnTo>
                    <a:lnTo>
                      <a:pt x="647850" y="501650"/>
                    </a:lnTo>
                    <a:lnTo>
                      <a:pt x="622875" y="537104"/>
                    </a:lnTo>
                    <a:lnTo>
                      <a:pt x="593486" y="569118"/>
                    </a:lnTo>
                    <a:lnTo>
                      <a:pt x="560100" y="597296"/>
                    </a:lnTo>
                    <a:lnTo>
                      <a:pt x="523131" y="621241"/>
                    </a:lnTo>
                    <a:lnTo>
                      <a:pt x="482994" y="640556"/>
                    </a:lnTo>
                    <a:lnTo>
                      <a:pt x="440104" y="654843"/>
                    </a:lnTo>
                    <a:lnTo>
                      <a:pt x="394877" y="663707"/>
                    </a:lnTo>
                    <a:lnTo>
                      <a:pt x="347725" y="666750"/>
                    </a:lnTo>
                    <a:lnTo>
                      <a:pt x="300545" y="663707"/>
                    </a:lnTo>
                    <a:lnTo>
                      <a:pt x="255293" y="654843"/>
                    </a:lnTo>
                    <a:lnTo>
                      <a:pt x="212383" y="640556"/>
                    </a:lnTo>
                    <a:lnTo>
                      <a:pt x="172230" y="621241"/>
                    </a:lnTo>
                    <a:lnTo>
                      <a:pt x="135249" y="597296"/>
                    </a:lnTo>
                    <a:lnTo>
                      <a:pt x="101853" y="569118"/>
                    </a:lnTo>
                    <a:lnTo>
                      <a:pt x="72459" y="537104"/>
                    </a:lnTo>
                    <a:lnTo>
                      <a:pt x="47479" y="501650"/>
                    </a:lnTo>
                    <a:lnTo>
                      <a:pt x="27328" y="463153"/>
                    </a:lnTo>
                    <a:lnTo>
                      <a:pt x="12422" y="422010"/>
                    </a:lnTo>
                    <a:lnTo>
                      <a:pt x="3174" y="378618"/>
                    </a:lnTo>
                    <a:lnTo>
                      <a:pt x="0" y="333375"/>
                    </a:lnTo>
                    <a:close/>
                  </a:path>
                </a:pathLst>
              </a:custGeom>
              <a:ln w="76200">
                <a:solidFill>
                  <a:srgbClr val="D9185A"/>
                </a:solidFill>
              </a:ln>
            </p:spPr>
            <p:txBody>
              <a:bodyPr wrap="square" lIns="0" tIns="0" rIns="0" bIns="0" rtlCol="0"/>
              <a:lstStyle/>
              <a:p>
                <a:pPr defTabSz="1371600"/>
                <a:endParaRPr sz="270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15" name="object 24">
              <a:extLst>
                <a:ext uri="{FF2B5EF4-FFF2-40B4-BE49-F238E27FC236}">
                  <a16:creationId xmlns:a16="http://schemas.microsoft.com/office/drawing/2014/main" id="{48DD9C42-383F-6B0E-79A4-C8FA7327507C}"/>
                </a:ext>
              </a:extLst>
            </p:cNvPr>
            <p:cNvSpPr txBox="1"/>
            <p:nvPr/>
          </p:nvSpPr>
          <p:spPr>
            <a:xfrm>
              <a:off x="1618774" y="3701891"/>
              <a:ext cx="3149918" cy="1094723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57150" marR="45720" algn="ctr" defTabSz="1371600">
                <a:lnSpc>
                  <a:spcPct val="103000"/>
                </a:lnSpc>
                <a:spcBef>
                  <a:spcPts val="105"/>
                </a:spcBef>
              </a:pPr>
              <a:r>
                <a:rPr lang="it-IT" sz="2325" kern="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Monitoraggio del profilo Beneficio/Rischio</a:t>
              </a:r>
              <a:endParaRPr sz="2700" kern="0" baseline="25462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6" name="object 25">
              <a:extLst>
                <a:ext uri="{FF2B5EF4-FFF2-40B4-BE49-F238E27FC236}">
                  <a16:creationId xmlns:a16="http://schemas.microsoft.com/office/drawing/2014/main" id="{41EEDBF7-712A-32FE-81A5-13F3E6C479A0}"/>
                </a:ext>
              </a:extLst>
            </p:cNvPr>
            <p:cNvSpPr txBox="1"/>
            <p:nvPr/>
          </p:nvSpPr>
          <p:spPr>
            <a:xfrm>
              <a:off x="3240977" y="5386864"/>
              <a:ext cx="2491740" cy="720455"/>
            </a:xfrm>
            <a:prstGeom prst="rect">
              <a:avLst/>
            </a:prstGeom>
          </p:spPr>
          <p:txBody>
            <a:bodyPr vert="horz" wrap="square" lIns="0" tIns="20003" rIns="0" bIns="0" rtlCol="0">
              <a:spAutoFit/>
            </a:bodyPr>
            <a:lstStyle/>
            <a:p>
              <a:pPr marL="762951" marR="7620" indent="-744855" defTabSz="1371600">
                <a:lnSpc>
                  <a:spcPct val="101000"/>
                </a:lnSpc>
                <a:spcBef>
                  <a:spcPts val="158"/>
                </a:spcBef>
              </a:pPr>
              <a:r>
                <a:rPr sz="2325" kern="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Risk</a:t>
              </a:r>
              <a:r>
                <a:rPr sz="2325" kern="0" spc="53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sz="2325" kern="0" spc="-15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management system</a:t>
              </a:r>
              <a:endParaRPr sz="2325" kern="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7" name="object 26">
              <a:extLst>
                <a:ext uri="{FF2B5EF4-FFF2-40B4-BE49-F238E27FC236}">
                  <a16:creationId xmlns:a16="http://schemas.microsoft.com/office/drawing/2014/main" id="{B4EBF56C-D708-F7BD-359D-78722C496BDF}"/>
                </a:ext>
              </a:extLst>
            </p:cNvPr>
            <p:cNvSpPr txBox="1"/>
            <p:nvPr/>
          </p:nvSpPr>
          <p:spPr>
            <a:xfrm>
              <a:off x="5907023" y="6641306"/>
              <a:ext cx="2124075" cy="1094723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9050" marR="7620" algn="just" defTabSz="1371600">
                <a:lnSpc>
                  <a:spcPct val="103000"/>
                </a:lnSpc>
                <a:spcBef>
                  <a:spcPts val="105"/>
                </a:spcBef>
              </a:pPr>
              <a:r>
                <a:rPr sz="2325" kern="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Individual</a:t>
              </a:r>
              <a:r>
                <a:rPr sz="2325" kern="0" spc="233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sz="2325" kern="0" spc="-3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Case </a:t>
              </a:r>
              <a:r>
                <a:rPr sz="2325" kern="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Safety</a:t>
              </a:r>
              <a:r>
                <a:rPr sz="2325" kern="0" spc="255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sz="2325" kern="0" spc="-15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Reports (ICSRs)</a:t>
              </a:r>
              <a:endParaRPr sz="2325" kern="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grpSp>
          <p:nvGrpSpPr>
            <p:cNvPr id="18" name="object 27">
              <a:extLst>
                <a:ext uri="{FF2B5EF4-FFF2-40B4-BE49-F238E27FC236}">
                  <a16:creationId xmlns:a16="http://schemas.microsoft.com/office/drawing/2014/main" id="{8FCC854B-B528-F9C7-D498-E2500C2E289F}"/>
                </a:ext>
              </a:extLst>
            </p:cNvPr>
            <p:cNvGrpSpPr/>
            <p:nvPr/>
          </p:nvGrpSpPr>
          <p:grpSpPr>
            <a:xfrm>
              <a:off x="5114926" y="3586163"/>
              <a:ext cx="7872413" cy="2786063"/>
              <a:chOff x="3409950" y="2390775"/>
              <a:chExt cx="5248275" cy="1857375"/>
            </a:xfrm>
          </p:grpSpPr>
          <p:pic>
            <p:nvPicPr>
              <p:cNvPr id="23" name="object 28">
                <a:extLst>
                  <a:ext uri="{FF2B5EF4-FFF2-40B4-BE49-F238E27FC236}">
                    <a16:creationId xmlns:a16="http://schemas.microsoft.com/office/drawing/2014/main" id="{8B313B9E-ECCE-0B23-F304-2177F19817B7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7962900" y="2390775"/>
                <a:ext cx="695325" cy="666750"/>
              </a:xfrm>
              <a:prstGeom prst="rect">
                <a:avLst/>
              </a:prstGeom>
            </p:spPr>
          </p:pic>
          <p:pic>
            <p:nvPicPr>
              <p:cNvPr id="24" name="object 29">
                <a:extLst>
                  <a:ext uri="{FF2B5EF4-FFF2-40B4-BE49-F238E27FC236}">
                    <a16:creationId xmlns:a16="http://schemas.microsoft.com/office/drawing/2014/main" id="{0A5C0DA9-B1A7-6B5F-55CA-836365E81BB3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6305550" y="3829050"/>
                <a:ext cx="447675" cy="419100"/>
              </a:xfrm>
              <a:prstGeom prst="rect">
                <a:avLst/>
              </a:prstGeom>
            </p:spPr>
          </p:pic>
          <p:pic>
            <p:nvPicPr>
              <p:cNvPr id="25" name="object 30">
                <a:extLst>
                  <a:ext uri="{FF2B5EF4-FFF2-40B4-BE49-F238E27FC236}">
                    <a16:creationId xmlns:a16="http://schemas.microsoft.com/office/drawing/2014/main" id="{FC66A876-8227-46A0-E4BD-C5377A3B3189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3409950" y="2524125"/>
                <a:ext cx="476250" cy="457200"/>
              </a:xfrm>
              <a:prstGeom prst="rect">
                <a:avLst/>
              </a:prstGeom>
            </p:spPr>
          </p:pic>
          <p:pic>
            <p:nvPicPr>
              <p:cNvPr id="26" name="object 31">
                <a:extLst>
                  <a:ext uri="{FF2B5EF4-FFF2-40B4-BE49-F238E27FC236}">
                    <a16:creationId xmlns:a16="http://schemas.microsoft.com/office/drawing/2014/main" id="{72581543-6862-7E39-6BE5-C3CE50984229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4076700" y="3162300"/>
                <a:ext cx="647700" cy="695325"/>
              </a:xfrm>
              <a:prstGeom prst="rect">
                <a:avLst/>
              </a:prstGeom>
            </p:spPr>
          </p:pic>
          <p:pic>
            <p:nvPicPr>
              <p:cNvPr id="27" name="object 32">
                <a:extLst>
                  <a:ext uri="{FF2B5EF4-FFF2-40B4-BE49-F238E27FC236}">
                    <a16:creationId xmlns:a16="http://schemas.microsoft.com/office/drawing/2014/main" id="{C52E5B30-5D30-0006-BF34-2169946DE1D7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5124450" y="3819525"/>
                <a:ext cx="485775" cy="428625"/>
              </a:xfrm>
              <a:prstGeom prst="rect">
                <a:avLst/>
              </a:prstGeom>
            </p:spPr>
          </p:pic>
          <p:pic>
            <p:nvPicPr>
              <p:cNvPr id="28" name="object 33">
                <a:extLst>
                  <a:ext uri="{FF2B5EF4-FFF2-40B4-BE49-F238E27FC236}">
                    <a16:creationId xmlns:a16="http://schemas.microsoft.com/office/drawing/2014/main" id="{0766E189-D47D-7FE0-6EA5-A55D83C8742C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7191375" y="3286125"/>
                <a:ext cx="609600" cy="590550"/>
              </a:xfrm>
              <a:prstGeom prst="rect">
                <a:avLst/>
              </a:prstGeom>
            </p:spPr>
          </p:pic>
          <p:pic>
            <p:nvPicPr>
              <p:cNvPr id="29" name="object 34">
                <a:extLst>
                  <a:ext uri="{FF2B5EF4-FFF2-40B4-BE49-F238E27FC236}">
                    <a16:creationId xmlns:a16="http://schemas.microsoft.com/office/drawing/2014/main" id="{9EA8BB5D-1028-BF5B-BB23-6F1880F30A25}"/>
                  </a:ext>
                </a:extLst>
              </p:cNvPr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4048125" y="2505075"/>
                <a:ext cx="85725" cy="85725"/>
              </a:xfrm>
              <a:prstGeom prst="rect">
                <a:avLst/>
              </a:prstGeom>
            </p:spPr>
          </p:pic>
          <p:pic>
            <p:nvPicPr>
              <p:cNvPr id="30" name="object 35">
                <a:extLst>
                  <a:ext uri="{FF2B5EF4-FFF2-40B4-BE49-F238E27FC236}">
                    <a16:creationId xmlns:a16="http://schemas.microsoft.com/office/drawing/2014/main" id="{93231774-E00F-C26A-FE07-A5E4AA3450E1}"/>
                  </a:ext>
                </a:extLst>
              </p:cNvPr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4629150" y="3200400"/>
                <a:ext cx="85725" cy="85725"/>
              </a:xfrm>
              <a:prstGeom prst="rect">
                <a:avLst/>
              </a:prstGeom>
            </p:spPr>
          </p:pic>
          <p:pic>
            <p:nvPicPr>
              <p:cNvPr id="31" name="object 36">
                <a:extLst>
                  <a:ext uri="{FF2B5EF4-FFF2-40B4-BE49-F238E27FC236}">
                    <a16:creationId xmlns:a16="http://schemas.microsoft.com/office/drawing/2014/main" id="{B9336CF6-18D8-060B-125F-1995E67D68EF}"/>
                  </a:ext>
                </a:extLst>
              </p:cNvPr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5353050" y="3552825"/>
                <a:ext cx="95250" cy="85725"/>
              </a:xfrm>
              <a:prstGeom prst="rect">
                <a:avLst/>
              </a:prstGeom>
            </p:spPr>
          </p:pic>
          <p:pic>
            <p:nvPicPr>
              <p:cNvPr id="32" name="object 37">
                <a:extLst>
                  <a:ext uri="{FF2B5EF4-FFF2-40B4-BE49-F238E27FC236}">
                    <a16:creationId xmlns:a16="http://schemas.microsoft.com/office/drawing/2014/main" id="{717D494D-7C55-DFD7-0476-A909516D7D77}"/>
                  </a:ext>
                </a:extLst>
              </p:cNvPr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6496050" y="3552825"/>
                <a:ext cx="85725" cy="85725"/>
              </a:xfrm>
              <a:prstGeom prst="rect">
                <a:avLst/>
              </a:prstGeom>
            </p:spPr>
          </p:pic>
          <p:pic>
            <p:nvPicPr>
              <p:cNvPr id="33" name="object 38">
                <a:extLst>
                  <a:ext uri="{FF2B5EF4-FFF2-40B4-BE49-F238E27FC236}">
                    <a16:creationId xmlns:a16="http://schemas.microsoft.com/office/drawing/2014/main" id="{A1FA1DA6-A514-C7AB-0F29-B470111DF0A3}"/>
                  </a:ext>
                </a:extLst>
              </p:cNvPr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7143750" y="3200400"/>
                <a:ext cx="85725" cy="85725"/>
              </a:xfrm>
              <a:prstGeom prst="rect">
                <a:avLst/>
              </a:prstGeom>
            </p:spPr>
          </p:pic>
          <p:pic>
            <p:nvPicPr>
              <p:cNvPr id="34" name="object 39">
                <a:extLst>
                  <a:ext uri="{FF2B5EF4-FFF2-40B4-BE49-F238E27FC236}">
                    <a16:creationId xmlns:a16="http://schemas.microsoft.com/office/drawing/2014/main" id="{A4149A4C-6A1C-7023-2313-C17EF74DDF4B}"/>
                  </a:ext>
                </a:extLst>
              </p:cNvPr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7867650" y="2476500"/>
                <a:ext cx="95250" cy="85725"/>
              </a:xfrm>
              <a:prstGeom prst="rect">
                <a:avLst/>
              </a:prstGeom>
            </p:spPr>
          </p:pic>
        </p:grpSp>
        <p:sp>
          <p:nvSpPr>
            <p:cNvPr id="19" name="object 40">
              <a:extLst>
                <a:ext uri="{FF2B5EF4-FFF2-40B4-BE49-F238E27FC236}">
                  <a16:creationId xmlns:a16="http://schemas.microsoft.com/office/drawing/2014/main" id="{4B204F65-BC55-ADE1-3643-3CAF8F6116BE}"/>
                </a:ext>
              </a:extLst>
            </p:cNvPr>
            <p:cNvSpPr txBox="1"/>
            <p:nvPr/>
          </p:nvSpPr>
          <p:spPr>
            <a:xfrm>
              <a:off x="10046590" y="6638068"/>
              <a:ext cx="2178368" cy="1114536"/>
            </a:xfrm>
            <a:prstGeom prst="rect">
              <a:avLst/>
            </a:prstGeom>
          </p:spPr>
          <p:txBody>
            <a:bodyPr vert="horz" wrap="square" lIns="0" tIns="20955" rIns="0" bIns="0" rtlCol="0">
              <a:spAutoFit/>
            </a:bodyPr>
            <a:lstStyle/>
            <a:p>
              <a:pPr marL="19050" marR="7620" indent="85725" defTabSz="1371600">
                <a:lnSpc>
                  <a:spcPct val="100899"/>
                </a:lnSpc>
                <a:spcBef>
                  <a:spcPts val="165"/>
                </a:spcBef>
              </a:pPr>
              <a:r>
                <a:rPr sz="2325" kern="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Periodic</a:t>
              </a:r>
              <a:r>
                <a:rPr sz="2325" kern="0" spc="165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sz="2325" kern="0" spc="-15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Safety </a:t>
              </a:r>
              <a:r>
                <a:rPr sz="2325" kern="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Update</a:t>
              </a:r>
              <a:r>
                <a:rPr sz="2325" kern="0" spc="225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sz="2325" kern="0" spc="-15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Reports</a:t>
              </a:r>
              <a:endParaRPr sz="2325" kern="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endParaRPr>
            </a:p>
            <a:p>
              <a:pPr marL="952500" defTabSz="1371600">
                <a:spcBef>
                  <a:spcPts val="135"/>
                </a:spcBef>
              </a:pPr>
              <a:r>
                <a:rPr sz="2325" kern="0" spc="-15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(PSURs)</a:t>
              </a:r>
              <a:endParaRPr sz="2325" kern="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0" name="object 41">
              <a:extLst>
                <a:ext uri="{FF2B5EF4-FFF2-40B4-BE49-F238E27FC236}">
                  <a16:creationId xmlns:a16="http://schemas.microsoft.com/office/drawing/2014/main" id="{1028D3B1-5188-FFEC-810A-F98CC837B230}"/>
                </a:ext>
              </a:extLst>
            </p:cNvPr>
            <p:cNvSpPr txBox="1"/>
            <p:nvPr/>
          </p:nvSpPr>
          <p:spPr>
            <a:xfrm>
              <a:off x="11933873" y="5314855"/>
              <a:ext cx="2494596" cy="1081836"/>
            </a:xfrm>
            <a:prstGeom prst="rect">
              <a:avLst/>
            </a:prstGeom>
          </p:spPr>
          <p:txBody>
            <a:bodyPr vert="horz" wrap="square" lIns="0" tIns="20003" rIns="0" bIns="0" rtlCol="0">
              <a:spAutoFit/>
            </a:bodyPr>
            <a:lstStyle/>
            <a:p>
              <a:pPr marL="178118" marR="7620" indent="-160020" defTabSz="1371600">
                <a:lnSpc>
                  <a:spcPct val="101000"/>
                </a:lnSpc>
                <a:spcBef>
                  <a:spcPts val="158"/>
                </a:spcBef>
              </a:pPr>
              <a:r>
                <a:rPr lang="it-IT" sz="2325" kern="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Comunicazione dei </a:t>
              </a:r>
              <a:r>
                <a:rPr sz="2325" kern="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safety</a:t>
              </a:r>
              <a:r>
                <a:rPr sz="2325" kern="0" spc="165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sz="2325" kern="0" spc="-15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concerns</a:t>
              </a:r>
              <a:endParaRPr sz="2325" kern="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1" name="object 42">
              <a:extLst>
                <a:ext uri="{FF2B5EF4-FFF2-40B4-BE49-F238E27FC236}">
                  <a16:creationId xmlns:a16="http://schemas.microsoft.com/office/drawing/2014/main" id="{91238017-9A59-E59E-6FEE-B1C6D0092083}"/>
                </a:ext>
              </a:extLst>
            </p:cNvPr>
            <p:cNvSpPr txBox="1"/>
            <p:nvPr/>
          </p:nvSpPr>
          <p:spPr>
            <a:xfrm>
              <a:off x="13386815" y="3846671"/>
              <a:ext cx="2462213" cy="1082797"/>
            </a:xfrm>
            <a:prstGeom prst="rect">
              <a:avLst/>
            </a:prstGeom>
          </p:spPr>
          <p:txBody>
            <a:bodyPr vert="horz" wrap="square" lIns="0" tIns="20955" rIns="0" bIns="0" rtlCol="0">
              <a:spAutoFit/>
            </a:bodyPr>
            <a:lstStyle/>
            <a:p>
              <a:pPr marL="129540" marR="7620" indent="-111443" defTabSz="1371600">
                <a:lnSpc>
                  <a:spcPct val="100899"/>
                </a:lnSpc>
                <a:spcBef>
                  <a:spcPts val="165"/>
                </a:spcBef>
              </a:pPr>
              <a:r>
                <a:rPr lang="it-IT" sz="2325" kern="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Implementazione delle</a:t>
              </a:r>
              <a:r>
                <a:rPr sz="2325" kern="0" spc="-38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sz="2325" kern="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safety</a:t>
              </a:r>
              <a:r>
                <a:rPr sz="2325" kern="0" spc="203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sz="2325" kern="0" spc="-15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variations</a:t>
              </a:r>
              <a:endParaRPr sz="2325" kern="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2" name="object 45">
              <a:extLst>
                <a:ext uri="{FF2B5EF4-FFF2-40B4-BE49-F238E27FC236}">
                  <a16:creationId xmlns:a16="http://schemas.microsoft.com/office/drawing/2014/main" id="{8844069F-9839-7F5B-9EFE-8CB783779CF8}"/>
                </a:ext>
              </a:extLst>
            </p:cNvPr>
            <p:cNvSpPr txBox="1"/>
            <p:nvPr/>
          </p:nvSpPr>
          <p:spPr>
            <a:xfrm>
              <a:off x="935354" y="998315"/>
              <a:ext cx="12922568" cy="1416734"/>
            </a:xfrm>
            <a:prstGeom prst="rect">
              <a:avLst/>
            </a:prstGeom>
          </p:spPr>
          <p:txBody>
            <a:bodyPr vert="horz" wrap="square" lIns="0" tIns="237173" rIns="0" bIns="0" rtlCol="0">
              <a:spAutoFit/>
            </a:bodyPr>
            <a:lstStyle/>
            <a:p>
              <a:pPr marL="19050" defTabSz="1371600">
                <a:spcBef>
                  <a:spcPts val="1718"/>
                </a:spcBef>
              </a:pPr>
              <a:r>
                <a:rPr lang="it-IT" sz="2700" kern="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Il </a:t>
              </a:r>
              <a:r>
                <a:rPr sz="2700" b="1" kern="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PSMF</a:t>
              </a:r>
              <a:r>
                <a:rPr sz="2700" b="1" kern="0" spc="-23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sz="2700" kern="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include</a:t>
              </a:r>
              <a:r>
                <a:rPr lang="it-IT" sz="2700" kern="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 la descrizione dei seguenti processi PV</a:t>
              </a:r>
              <a:r>
                <a:rPr sz="2700" kern="0" spc="-8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sz="2700" kern="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(Annex</a:t>
              </a:r>
              <a:r>
                <a:rPr sz="2700" kern="0" spc="-113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sz="2700" kern="0" spc="-38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E)</a:t>
              </a:r>
              <a:r>
                <a:rPr sz="2700" kern="0" spc="-38" dirty="0">
                  <a:solidFill>
                    <a:schemeClr val="accent1">
                      <a:lumMod val="75000"/>
                    </a:schemeClr>
                  </a:solidFill>
                  <a:latin typeface="Calibri"/>
                  <a:cs typeface="Calibri"/>
                </a:rPr>
                <a:t>:</a:t>
              </a:r>
              <a:endParaRPr sz="2700" kern="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endParaRPr>
            </a:p>
            <a:p>
              <a:pPr defTabSz="1371600">
                <a:spcBef>
                  <a:spcPts val="2678"/>
                </a:spcBef>
              </a:pPr>
              <a:endParaRPr sz="2700" kern="0" dirty="0">
                <a:solidFill>
                  <a:sysClr val="windowText" lastClr="00000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F4F2B5E8-4B35-0702-1135-659E592C73D6}"/>
              </a:ext>
            </a:extLst>
          </p:cNvPr>
          <p:cNvSpPr txBox="1"/>
          <p:nvPr/>
        </p:nvSpPr>
        <p:spPr>
          <a:xfrm>
            <a:off x="9144000" y="3657409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/>
              <a:t>PSMF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643308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4C1377-566C-529A-BA57-75A68EF0D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5DB3F2C-9B82-96B8-9400-2BA3EC2FE5E8}"/>
              </a:ext>
            </a:extLst>
          </p:cNvPr>
          <p:cNvGrpSpPr/>
          <p:nvPr/>
        </p:nvGrpSpPr>
        <p:grpSpPr>
          <a:xfrm>
            <a:off x="573637" y="221118"/>
            <a:ext cx="13653615" cy="2383778"/>
            <a:chOff x="-606751" y="-1076776"/>
            <a:chExt cx="18204821" cy="3178371"/>
          </a:xfrm>
        </p:grpSpPr>
        <p:sp>
          <p:nvSpPr>
            <p:cNvPr id="3" name="TextBox 3">
              <a:extLst>
                <a:ext uri="{FF2B5EF4-FFF2-40B4-BE49-F238E27FC236}">
                  <a16:creationId xmlns:a16="http://schemas.microsoft.com/office/drawing/2014/main" id="{05CDA340-189F-2B90-636A-BEA6DC807A77}"/>
                </a:ext>
              </a:extLst>
            </p:cNvPr>
            <p:cNvSpPr txBox="1"/>
            <p:nvPr/>
          </p:nvSpPr>
          <p:spPr>
            <a:xfrm>
              <a:off x="-606751" y="-1076776"/>
              <a:ext cx="17598070" cy="8893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634"/>
                </a:lnSpc>
              </a:pPr>
              <a:endParaRPr lang="en-US" sz="4000" b="1" spc="49" dirty="0">
                <a:latin typeface="Arial" panose="020B0604020202020204" pitchFamily="34" charset="0"/>
                <a:ea typeface="League Spartan"/>
                <a:cs typeface="Arial" panose="020B0604020202020204" pitchFamily="34" charset="0"/>
                <a:sym typeface="League Spartan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10DE74F2-C252-E934-3612-60F4B1FD7E7B}"/>
                </a:ext>
              </a:extLst>
            </p:cNvPr>
            <p:cNvSpPr txBox="1"/>
            <p:nvPr/>
          </p:nvSpPr>
          <p:spPr>
            <a:xfrm>
              <a:off x="0" y="1349252"/>
              <a:ext cx="17598070" cy="7523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20"/>
                </a:lnSpc>
              </a:pPr>
              <a:endParaRPr lang="en-US" sz="3400" spc="204" dirty="0">
                <a:solidFill>
                  <a:srgbClr val="244357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74FFDB0D-12A8-2BE6-029F-C9D5E223A679}"/>
              </a:ext>
            </a:extLst>
          </p:cNvPr>
          <p:cNvSpPr/>
          <p:nvPr/>
        </p:nvSpPr>
        <p:spPr>
          <a:xfrm>
            <a:off x="17089002" y="0"/>
            <a:ext cx="3657409" cy="3657409"/>
          </a:xfrm>
          <a:custGeom>
            <a:avLst/>
            <a:gdLst/>
            <a:ahLst/>
            <a:cxnLst/>
            <a:rect l="l" t="t" r="r" b="b"/>
            <a:pathLst>
              <a:path w="3657409" h="3657409">
                <a:moveTo>
                  <a:pt x="0" y="0"/>
                </a:moveTo>
                <a:lnTo>
                  <a:pt x="3657409" y="0"/>
                </a:lnTo>
                <a:lnTo>
                  <a:pt x="3657409" y="3657409"/>
                </a:lnTo>
                <a:lnTo>
                  <a:pt x="0" y="36574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CBC3FB3-6CB9-804F-3ECB-82357671BA9D}"/>
              </a:ext>
            </a:extLst>
          </p:cNvPr>
          <p:cNvSpPr/>
          <p:nvPr/>
        </p:nvSpPr>
        <p:spPr>
          <a:xfrm>
            <a:off x="-2810005" y="8777806"/>
            <a:ext cx="3657409" cy="3657409"/>
          </a:xfrm>
          <a:custGeom>
            <a:avLst/>
            <a:gdLst/>
            <a:ahLst/>
            <a:cxnLst/>
            <a:rect l="l" t="t" r="r" b="b"/>
            <a:pathLst>
              <a:path w="3657409" h="3657409">
                <a:moveTo>
                  <a:pt x="0" y="0"/>
                </a:moveTo>
                <a:lnTo>
                  <a:pt x="3657409" y="0"/>
                </a:lnTo>
                <a:lnTo>
                  <a:pt x="3657409" y="3657409"/>
                </a:lnTo>
                <a:lnTo>
                  <a:pt x="0" y="36574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3B9EF687-32EB-9F4A-E4D5-8EB9B1B3E85E}"/>
              </a:ext>
            </a:extLst>
          </p:cNvPr>
          <p:cNvGrpSpPr>
            <a:grpSpLocks noChangeAspect="1"/>
          </p:cNvGrpSpPr>
          <p:nvPr/>
        </p:nvGrpSpPr>
        <p:grpSpPr>
          <a:xfrm>
            <a:off x="15059025" y="-2806823"/>
            <a:ext cx="4400550" cy="4400550"/>
            <a:chOff x="-2540" y="-2540"/>
            <a:chExt cx="6355080" cy="635508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2711B96E-A54B-D4D9-291F-A1176B81D90D}"/>
                </a:ext>
              </a:extLst>
            </p:cNvPr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244357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730320F-62F8-DE86-0C0D-DDF102DF1A96}"/>
              </a:ext>
            </a:extLst>
          </p:cNvPr>
          <p:cNvSpPr txBox="1"/>
          <p:nvPr/>
        </p:nvSpPr>
        <p:spPr>
          <a:xfrm>
            <a:off x="847404" y="572686"/>
            <a:ext cx="14826915" cy="9325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/>
              <a:t> </a:t>
            </a:r>
            <a:r>
              <a:rPr lang="it-IT" sz="4000" b="1" u="sng" kern="0" spc="-15" dirty="0">
                <a:solidFill>
                  <a:srgbClr val="12294A"/>
                </a:solidFill>
                <a:latin typeface="Arial"/>
                <a:cs typeface="Arial"/>
              </a:rPr>
              <a:t>6. Performance del sistema di farmacovigilanza:</a:t>
            </a:r>
          </a:p>
          <a:p>
            <a:endParaRPr lang="it-IT" sz="2800" dirty="0"/>
          </a:p>
          <a:p>
            <a:r>
              <a:rPr lang="it-IT" sz="2800" dirty="0">
                <a:solidFill>
                  <a:schemeClr val="accent1">
                    <a:lumMod val="75000"/>
                  </a:schemeClr>
                </a:solidFill>
              </a:rPr>
              <a:t>In accordo al modulo II GVP, questa sezione deve contenere prove del monitoraggio continuo delle prestazioni del sistema di farmacovigilanza, compresa la conformità dei principali risultati della farmacovigilanza e contenere almeno: </a:t>
            </a:r>
          </a:p>
          <a:p>
            <a:endParaRPr lang="it-IT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accent1">
                    <a:lumMod val="75000"/>
                  </a:schemeClr>
                </a:solidFill>
              </a:rPr>
              <a:t>Una spiegazione di come viene valutata la corretta segnalazione degli ICSR. Nell'allegato devono essere forniti dati/grafici che dimostrino la tempestività delle segnalazioni entro 15 e 90 giorni nell'ultimo anno;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accent1">
                    <a:lumMod val="75000"/>
                  </a:schemeClr>
                </a:solidFill>
              </a:rPr>
              <a:t>Una descrizione di eventuali parametri utilizzati per monitorare la qualità delle segnalazioni e le prestazioni della farmacovigilanza.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accent1">
                    <a:lumMod val="75000"/>
                  </a:schemeClr>
                </a:solidFill>
              </a:rPr>
              <a:t>Una panoramica della tempestività della sottomissione dei PSUR alle autorità competenti;</a:t>
            </a:r>
          </a:p>
          <a:p>
            <a:endParaRPr lang="it-IT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accent1">
                    <a:lumMod val="75000"/>
                  </a:schemeClr>
                </a:solidFill>
              </a:rPr>
              <a:t>Una panoramica dei metodi utilizzati per garantire la tempestività delle segnalazioni di variazioni di sicurezza rispetto alle scadenze interne e delle autorità competenti, compreso il monitoraggio delle variazioni di sicurezza richieste che sono state identificate ma non ancora segnalate;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accent1">
                    <a:lumMod val="75000"/>
                  </a:schemeClr>
                </a:solidFill>
              </a:rPr>
              <a:t>Una panoramica dell'aderenza agli impegni del piano di gestione dei rischi o ad altri obblighi o condizioni delle autorizzazioni all'immissione in commercio rilevanti per la farmacovigilanza.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637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59BB95-5892-DB92-0186-A68C3B827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D22E4B9-4BB4-B215-ED00-FC03B34F0A2A}"/>
              </a:ext>
            </a:extLst>
          </p:cNvPr>
          <p:cNvGrpSpPr/>
          <p:nvPr/>
        </p:nvGrpSpPr>
        <p:grpSpPr>
          <a:xfrm>
            <a:off x="9025250" y="2374967"/>
            <a:ext cx="13653615" cy="2383778"/>
            <a:chOff x="-606751" y="-1076776"/>
            <a:chExt cx="18204821" cy="3178371"/>
          </a:xfrm>
        </p:grpSpPr>
        <p:sp>
          <p:nvSpPr>
            <p:cNvPr id="3" name="TextBox 3">
              <a:extLst>
                <a:ext uri="{FF2B5EF4-FFF2-40B4-BE49-F238E27FC236}">
                  <a16:creationId xmlns:a16="http://schemas.microsoft.com/office/drawing/2014/main" id="{FE2222D4-EBA0-CE98-A7D3-27E76459802E}"/>
                </a:ext>
              </a:extLst>
            </p:cNvPr>
            <p:cNvSpPr txBox="1"/>
            <p:nvPr/>
          </p:nvSpPr>
          <p:spPr>
            <a:xfrm>
              <a:off x="-606751" y="-1076776"/>
              <a:ext cx="17598070" cy="8893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634"/>
                </a:lnSpc>
              </a:pPr>
              <a:endParaRPr lang="en-US" sz="4000" b="1" spc="49" dirty="0">
                <a:latin typeface="Arial" panose="020B0604020202020204" pitchFamily="34" charset="0"/>
                <a:ea typeface="League Spartan"/>
                <a:cs typeface="Arial" panose="020B0604020202020204" pitchFamily="34" charset="0"/>
                <a:sym typeface="League Spartan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8258D624-4BE7-EF2C-4A4C-4C039C207564}"/>
                </a:ext>
              </a:extLst>
            </p:cNvPr>
            <p:cNvSpPr txBox="1"/>
            <p:nvPr/>
          </p:nvSpPr>
          <p:spPr>
            <a:xfrm>
              <a:off x="0" y="1349252"/>
              <a:ext cx="17598070" cy="7523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20"/>
                </a:lnSpc>
              </a:pPr>
              <a:endParaRPr lang="en-US" sz="3400" spc="204" dirty="0">
                <a:solidFill>
                  <a:srgbClr val="244357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1BEC3B3E-80FE-121F-3BAA-1580211DA164}"/>
              </a:ext>
            </a:extLst>
          </p:cNvPr>
          <p:cNvSpPr/>
          <p:nvPr/>
        </p:nvSpPr>
        <p:spPr>
          <a:xfrm>
            <a:off x="17089002" y="0"/>
            <a:ext cx="3657409" cy="3657409"/>
          </a:xfrm>
          <a:custGeom>
            <a:avLst/>
            <a:gdLst/>
            <a:ahLst/>
            <a:cxnLst/>
            <a:rect l="l" t="t" r="r" b="b"/>
            <a:pathLst>
              <a:path w="3657409" h="3657409">
                <a:moveTo>
                  <a:pt x="0" y="0"/>
                </a:moveTo>
                <a:lnTo>
                  <a:pt x="3657409" y="0"/>
                </a:lnTo>
                <a:lnTo>
                  <a:pt x="3657409" y="3657409"/>
                </a:lnTo>
                <a:lnTo>
                  <a:pt x="0" y="36574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15A24832-A7B7-8929-AFA9-F847427717A3}"/>
              </a:ext>
            </a:extLst>
          </p:cNvPr>
          <p:cNvSpPr/>
          <p:nvPr/>
        </p:nvSpPr>
        <p:spPr>
          <a:xfrm>
            <a:off x="-2810005" y="8777806"/>
            <a:ext cx="3657409" cy="3657409"/>
          </a:xfrm>
          <a:custGeom>
            <a:avLst/>
            <a:gdLst/>
            <a:ahLst/>
            <a:cxnLst/>
            <a:rect l="l" t="t" r="r" b="b"/>
            <a:pathLst>
              <a:path w="3657409" h="3657409">
                <a:moveTo>
                  <a:pt x="0" y="0"/>
                </a:moveTo>
                <a:lnTo>
                  <a:pt x="3657409" y="0"/>
                </a:lnTo>
                <a:lnTo>
                  <a:pt x="3657409" y="3657409"/>
                </a:lnTo>
                <a:lnTo>
                  <a:pt x="0" y="36574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C65F2F73-F451-98FE-36BC-6E114174C11D}"/>
              </a:ext>
            </a:extLst>
          </p:cNvPr>
          <p:cNvGrpSpPr>
            <a:grpSpLocks noChangeAspect="1"/>
          </p:cNvGrpSpPr>
          <p:nvPr/>
        </p:nvGrpSpPr>
        <p:grpSpPr>
          <a:xfrm>
            <a:off x="15059025" y="-2806823"/>
            <a:ext cx="4400550" cy="4400550"/>
            <a:chOff x="-2540" y="-2540"/>
            <a:chExt cx="6355080" cy="635508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0D338FFC-2A33-2C68-BDAC-4CC892FA1EE1}"/>
                </a:ext>
              </a:extLst>
            </p:cNvPr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244357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object 3">
            <a:extLst>
              <a:ext uri="{FF2B5EF4-FFF2-40B4-BE49-F238E27FC236}">
                <a16:creationId xmlns:a16="http://schemas.microsoft.com/office/drawing/2014/main" id="{48A2FA1F-44F8-849D-1103-F16DEE019AAD}"/>
              </a:ext>
            </a:extLst>
          </p:cNvPr>
          <p:cNvGrpSpPr/>
          <p:nvPr/>
        </p:nvGrpSpPr>
        <p:grpSpPr>
          <a:xfrm>
            <a:off x="7616045" y="4185490"/>
            <a:ext cx="3061334" cy="3073718"/>
            <a:chOff x="5077363" y="2790326"/>
            <a:chExt cx="2040889" cy="2049145"/>
          </a:xfrm>
        </p:grpSpPr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4F7B01B0-80D3-4C1F-B888-A75AAB4E0255}"/>
                </a:ext>
              </a:extLst>
            </p:cNvPr>
            <p:cNvSpPr/>
            <p:nvPr/>
          </p:nvSpPr>
          <p:spPr>
            <a:xfrm>
              <a:off x="5311258" y="3063494"/>
              <a:ext cx="1572895" cy="1545590"/>
            </a:xfrm>
            <a:custGeom>
              <a:avLst/>
              <a:gdLst/>
              <a:ahLst/>
              <a:cxnLst/>
              <a:rect l="l" t="t" r="r" b="b"/>
              <a:pathLst>
                <a:path w="1572895" h="1545589">
                  <a:moveTo>
                    <a:pt x="1094875" y="18160"/>
                  </a:moveTo>
                  <a:lnTo>
                    <a:pt x="1138367" y="38045"/>
                  </a:lnTo>
                  <a:lnTo>
                    <a:pt x="1180055" y="60261"/>
                  </a:lnTo>
                  <a:lnTo>
                    <a:pt x="1219897" y="84700"/>
                  </a:lnTo>
                  <a:lnTo>
                    <a:pt x="1257848" y="111252"/>
                  </a:lnTo>
                  <a:lnTo>
                    <a:pt x="1293866" y="139810"/>
                  </a:lnTo>
                  <a:lnTo>
                    <a:pt x="1327908" y="170265"/>
                  </a:lnTo>
                  <a:lnTo>
                    <a:pt x="1359929" y="202508"/>
                  </a:lnTo>
                  <a:lnTo>
                    <a:pt x="1389886" y="236431"/>
                  </a:lnTo>
                  <a:lnTo>
                    <a:pt x="1417737" y="271925"/>
                  </a:lnTo>
                  <a:lnTo>
                    <a:pt x="1443437" y="308882"/>
                  </a:lnTo>
                  <a:lnTo>
                    <a:pt x="1466945" y="347193"/>
                  </a:lnTo>
                  <a:lnTo>
                    <a:pt x="1488215" y="386750"/>
                  </a:lnTo>
                  <a:lnTo>
                    <a:pt x="1507205" y="427443"/>
                  </a:lnTo>
                  <a:lnTo>
                    <a:pt x="1523872" y="469165"/>
                  </a:lnTo>
                  <a:lnTo>
                    <a:pt x="1538173" y="511807"/>
                  </a:lnTo>
                  <a:lnTo>
                    <a:pt x="1550063" y="555261"/>
                  </a:lnTo>
                  <a:lnTo>
                    <a:pt x="1559500" y="599417"/>
                  </a:lnTo>
                  <a:lnTo>
                    <a:pt x="1566440" y="644167"/>
                  </a:lnTo>
                  <a:lnTo>
                    <a:pt x="1570840" y="689403"/>
                  </a:lnTo>
                  <a:lnTo>
                    <a:pt x="1572657" y="735016"/>
                  </a:lnTo>
                  <a:lnTo>
                    <a:pt x="1571847" y="780898"/>
                  </a:lnTo>
                  <a:lnTo>
                    <a:pt x="1568367" y="826940"/>
                  </a:lnTo>
                  <a:lnTo>
                    <a:pt x="1562174" y="873033"/>
                  </a:lnTo>
                  <a:lnTo>
                    <a:pt x="1553224" y="919070"/>
                  </a:lnTo>
                  <a:lnTo>
                    <a:pt x="1541475" y="964940"/>
                  </a:lnTo>
                  <a:lnTo>
                    <a:pt x="1526882" y="1010537"/>
                  </a:lnTo>
                  <a:lnTo>
                    <a:pt x="1509403" y="1055750"/>
                  </a:lnTo>
                  <a:lnTo>
                    <a:pt x="1489284" y="1099853"/>
                  </a:lnTo>
                  <a:lnTo>
                    <a:pt x="1466875" y="1142159"/>
                  </a:lnTo>
                  <a:lnTo>
                    <a:pt x="1442282" y="1182624"/>
                  </a:lnTo>
                  <a:lnTo>
                    <a:pt x="1415614" y="1221201"/>
                  </a:lnTo>
                  <a:lnTo>
                    <a:pt x="1386980" y="1257848"/>
                  </a:lnTo>
                  <a:lnTo>
                    <a:pt x="1356486" y="1292518"/>
                  </a:lnTo>
                  <a:lnTo>
                    <a:pt x="1324240" y="1325166"/>
                  </a:lnTo>
                  <a:lnTo>
                    <a:pt x="1290352" y="1355748"/>
                  </a:lnTo>
                  <a:lnTo>
                    <a:pt x="1254928" y="1384220"/>
                  </a:lnTo>
                  <a:lnTo>
                    <a:pt x="1218076" y="1410535"/>
                  </a:lnTo>
                  <a:lnTo>
                    <a:pt x="1179905" y="1434649"/>
                  </a:lnTo>
                  <a:lnTo>
                    <a:pt x="1140522" y="1456517"/>
                  </a:lnTo>
                  <a:lnTo>
                    <a:pt x="1100036" y="1476095"/>
                  </a:lnTo>
                  <a:lnTo>
                    <a:pt x="1058554" y="1493337"/>
                  </a:lnTo>
                  <a:lnTo>
                    <a:pt x="1016184" y="1508198"/>
                  </a:lnTo>
                  <a:lnTo>
                    <a:pt x="973034" y="1520634"/>
                  </a:lnTo>
                  <a:lnTo>
                    <a:pt x="929212" y="1530599"/>
                  </a:lnTo>
                  <a:lnTo>
                    <a:pt x="884826" y="1538049"/>
                  </a:lnTo>
                  <a:lnTo>
                    <a:pt x="839984" y="1542939"/>
                  </a:lnTo>
                  <a:lnTo>
                    <a:pt x="794794" y="1545224"/>
                  </a:lnTo>
                  <a:lnTo>
                    <a:pt x="749364" y="1544859"/>
                  </a:lnTo>
                  <a:lnTo>
                    <a:pt x="703801" y="1541799"/>
                  </a:lnTo>
                  <a:lnTo>
                    <a:pt x="658214" y="1535999"/>
                  </a:lnTo>
                  <a:lnTo>
                    <a:pt x="612711" y="1527414"/>
                  </a:lnTo>
                  <a:lnTo>
                    <a:pt x="567399" y="1516000"/>
                  </a:lnTo>
                  <a:lnTo>
                    <a:pt x="522387" y="1501711"/>
                  </a:lnTo>
                  <a:lnTo>
                    <a:pt x="477782" y="1484502"/>
                  </a:lnTo>
                  <a:lnTo>
                    <a:pt x="434289" y="1464618"/>
                  </a:lnTo>
                  <a:lnTo>
                    <a:pt x="392601" y="1442404"/>
                  </a:lnTo>
                  <a:lnTo>
                    <a:pt x="352759" y="1417968"/>
                  </a:lnTo>
                  <a:lnTo>
                    <a:pt x="314808" y="1391418"/>
                  </a:lnTo>
                  <a:lnTo>
                    <a:pt x="278790" y="1362864"/>
                  </a:lnTo>
                  <a:lnTo>
                    <a:pt x="244749" y="1332414"/>
                  </a:lnTo>
                  <a:lnTo>
                    <a:pt x="212728" y="1300176"/>
                  </a:lnTo>
                  <a:lnTo>
                    <a:pt x="182770" y="1266259"/>
                  </a:lnTo>
                  <a:lnTo>
                    <a:pt x="154919" y="1230771"/>
                  </a:lnTo>
                  <a:lnTo>
                    <a:pt x="129219" y="1193820"/>
                  </a:lnTo>
                  <a:lnTo>
                    <a:pt x="105712" y="1155516"/>
                  </a:lnTo>
                  <a:lnTo>
                    <a:pt x="84441" y="1115966"/>
                  </a:lnTo>
                  <a:lnTo>
                    <a:pt x="65451" y="1075280"/>
                  </a:lnTo>
                  <a:lnTo>
                    <a:pt x="48784" y="1033565"/>
                  </a:lnTo>
                  <a:lnTo>
                    <a:pt x="34484" y="990930"/>
                  </a:lnTo>
                  <a:lnTo>
                    <a:pt x="22593" y="947483"/>
                  </a:lnTo>
                  <a:lnTo>
                    <a:pt x="13157" y="903334"/>
                  </a:lnTo>
                  <a:lnTo>
                    <a:pt x="6216" y="858590"/>
                  </a:lnTo>
                  <a:lnTo>
                    <a:pt x="1816" y="813360"/>
                  </a:lnTo>
                  <a:lnTo>
                    <a:pt x="0" y="767753"/>
                  </a:lnTo>
                  <a:lnTo>
                    <a:pt x="809" y="721876"/>
                  </a:lnTo>
                  <a:lnTo>
                    <a:pt x="4289" y="675839"/>
                  </a:lnTo>
                  <a:lnTo>
                    <a:pt x="10482" y="629749"/>
                  </a:lnTo>
                  <a:lnTo>
                    <a:pt x="19432" y="583716"/>
                  </a:lnTo>
                  <a:lnTo>
                    <a:pt x="31181" y="537848"/>
                  </a:lnTo>
                  <a:lnTo>
                    <a:pt x="45774" y="492253"/>
                  </a:lnTo>
                  <a:lnTo>
                    <a:pt x="63254" y="447039"/>
                  </a:lnTo>
                  <a:lnTo>
                    <a:pt x="83535" y="402639"/>
                  </a:lnTo>
                  <a:lnTo>
                    <a:pt x="106325" y="359795"/>
                  </a:lnTo>
                  <a:lnTo>
                    <a:pt x="131526" y="318597"/>
                  </a:lnTo>
                  <a:lnTo>
                    <a:pt x="159040" y="279137"/>
                  </a:lnTo>
                  <a:lnTo>
                    <a:pt x="188772" y="241504"/>
                  </a:lnTo>
                  <a:lnTo>
                    <a:pt x="220624" y="205790"/>
                  </a:lnTo>
                  <a:lnTo>
                    <a:pt x="254500" y="172084"/>
                  </a:lnTo>
                  <a:lnTo>
                    <a:pt x="290301" y="140479"/>
                  </a:lnTo>
                  <a:lnTo>
                    <a:pt x="327933" y="111062"/>
                  </a:lnTo>
                  <a:lnTo>
                    <a:pt x="367296" y="83927"/>
                  </a:lnTo>
                  <a:lnTo>
                    <a:pt x="408296" y="59162"/>
                  </a:lnTo>
                  <a:lnTo>
                    <a:pt x="450834" y="36859"/>
                  </a:lnTo>
                  <a:lnTo>
                    <a:pt x="494814" y="17108"/>
                  </a:lnTo>
                  <a:lnTo>
                    <a:pt x="540139" y="0"/>
                  </a:lnTo>
                </a:path>
              </a:pathLst>
            </a:custGeom>
            <a:ln w="6350">
              <a:solidFill>
                <a:srgbClr val="426BB9"/>
              </a:solidFill>
            </a:ln>
          </p:spPr>
          <p:txBody>
            <a:bodyPr wrap="square" lIns="0" tIns="0" rIns="0" bIns="0" rtlCol="0"/>
            <a:lstStyle/>
            <a:p>
              <a:pPr defTabSz="1371600"/>
              <a:endParaRPr sz="3200" kern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C06553DA-CCC0-FB10-1AFE-5179FD2A8B6C}"/>
                </a:ext>
              </a:extLst>
            </p:cNvPr>
            <p:cNvSpPr/>
            <p:nvPr/>
          </p:nvSpPr>
          <p:spPr>
            <a:xfrm>
              <a:off x="5112288" y="2825251"/>
              <a:ext cx="1971039" cy="1979295"/>
            </a:xfrm>
            <a:custGeom>
              <a:avLst/>
              <a:gdLst/>
              <a:ahLst/>
              <a:cxnLst/>
              <a:rect l="l" t="t" r="r" b="b"/>
              <a:pathLst>
                <a:path w="1971040" h="1979295">
                  <a:moveTo>
                    <a:pt x="402178" y="184267"/>
                  </a:moveTo>
                  <a:lnTo>
                    <a:pt x="441333" y="157331"/>
                  </a:lnTo>
                  <a:lnTo>
                    <a:pt x="481340" y="132565"/>
                  </a:lnTo>
                  <a:lnTo>
                    <a:pt x="522127" y="109959"/>
                  </a:lnTo>
                  <a:lnTo>
                    <a:pt x="563622" y="89500"/>
                  </a:lnTo>
                  <a:lnTo>
                    <a:pt x="605752" y="71176"/>
                  </a:lnTo>
                  <a:lnTo>
                    <a:pt x="648445" y="54975"/>
                  </a:lnTo>
                  <a:lnTo>
                    <a:pt x="691630" y="40885"/>
                  </a:lnTo>
                  <a:lnTo>
                    <a:pt x="735234" y="28894"/>
                  </a:lnTo>
                  <a:lnTo>
                    <a:pt x="779185" y="18989"/>
                  </a:lnTo>
                  <a:lnTo>
                    <a:pt x="823410" y="11160"/>
                  </a:lnTo>
                  <a:lnTo>
                    <a:pt x="867838" y="5393"/>
                  </a:lnTo>
                  <a:lnTo>
                    <a:pt x="912396" y="1677"/>
                  </a:lnTo>
                  <a:lnTo>
                    <a:pt x="957013" y="0"/>
                  </a:lnTo>
                  <a:lnTo>
                    <a:pt x="1001616" y="349"/>
                  </a:lnTo>
                  <a:lnTo>
                    <a:pt x="1046132" y="2713"/>
                  </a:lnTo>
                  <a:lnTo>
                    <a:pt x="1090491" y="7079"/>
                  </a:lnTo>
                  <a:lnTo>
                    <a:pt x="1134618" y="13436"/>
                  </a:lnTo>
                  <a:lnTo>
                    <a:pt x="1178444" y="21772"/>
                  </a:lnTo>
                  <a:lnTo>
                    <a:pt x="1221895" y="32074"/>
                  </a:lnTo>
                  <a:lnTo>
                    <a:pt x="1264898" y="44330"/>
                  </a:lnTo>
                  <a:lnTo>
                    <a:pt x="1307383" y="58529"/>
                  </a:lnTo>
                  <a:lnTo>
                    <a:pt x="1349277" y="74658"/>
                  </a:lnTo>
                  <a:lnTo>
                    <a:pt x="1390507" y="92705"/>
                  </a:lnTo>
                  <a:lnTo>
                    <a:pt x="1431001" y="112659"/>
                  </a:lnTo>
                  <a:lnTo>
                    <a:pt x="1470688" y="134507"/>
                  </a:lnTo>
                  <a:lnTo>
                    <a:pt x="1509496" y="158237"/>
                  </a:lnTo>
                  <a:lnTo>
                    <a:pt x="1547351" y="183837"/>
                  </a:lnTo>
                  <a:lnTo>
                    <a:pt x="1584182" y="211295"/>
                  </a:lnTo>
                  <a:lnTo>
                    <a:pt x="1619917" y="240600"/>
                  </a:lnTo>
                  <a:lnTo>
                    <a:pt x="1654483" y="271738"/>
                  </a:lnTo>
                  <a:lnTo>
                    <a:pt x="1687808" y="304698"/>
                  </a:lnTo>
                  <a:lnTo>
                    <a:pt x="1719821" y="339469"/>
                  </a:lnTo>
                  <a:lnTo>
                    <a:pt x="1750449" y="376037"/>
                  </a:lnTo>
                  <a:lnTo>
                    <a:pt x="1779620" y="414391"/>
                  </a:lnTo>
                  <a:lnTo>
                    <a:pt x="1806959" y="454082"/>
                  </a:lnTo>
                  <a:lnTo>
                    <a:pt x="1832147" y="494600"/>
                  </a:lnTo>
                  <a:lnTo>
                    <a:pt x="1855194" y="535871"/>
                  </a:lnTo>
                  <a:lnTo>
                    <a:pt x="1876113" y="577825"/>
                  </a:lnTo>
                  <a:lnTo>
                    <a:pt x="1894914" y="620387"/>
                  </a:lnTo>
                  <a:lnTo>
                    <a:pt x="1911608" y="663487"/>
                  </a:lnTo>
                  <a:lnTo>
                    <a:pt x="1926206" y="707052"/>
                  </a:lnTo>
                  <a:lnTo>
                    <a:pt x="1938720" y="751009"/>
                  </a:lnTo>
                  <a:lnTo>
                    <a:pt x="1949159" y="795287"/>
                  </a:lnTo>
                  <a:lnTo>
                    <a:pt x="1957536" y="839813"/>
                  </a:lnTo>
                  <a:lnTo>
                    <a:pt x="1963861" y="884514"/>
                  </a:lnTo>
                  <a:lnTo>
                    <a:pt x="1968145" y="929320"/>
                  </a:lnTo>
                  <a:lnTo>
                    <a:pt x="1970399" y="974157"/>
                  </a:lnTo>
                  <a:lnTo>
                    <a:pt x="1970635" y="1018952"/>
                  </a:lnTo>
                  <a:lnTo>
                    <a:pt x="1968863" y="1063635"/>
                  </a:lnTo>
                  <a:lnTo>
                    <a:pt x="1965095" y="1108132"/>
                  </a:lnTo>
                  <a:lnTo>
                    <a:pt x="1959341" y="1152372"/>
                  </a:lnTo>
                  <a:lnTo>
                    <a:pt x="1951612" y="1196282"/>
                  </a:lnTo>
                  <a:lnTo>
                    <a:pt x="1941920" y="1239789"/>
                  </a:lnTo>
                  <a:lnTo>
                    <a:pt x="1930275" y="1282823"/>
                  </a:lnTo>
                  <a:lnTo>
                    <a:pt x="1916689" y="1325309"/>
                  </a:lnTo>
                  <a:lnTo>
                    <a:pt x="1901173" y="1367177"/>
                  </a:lnTo>
                  <a:lnTo>
                    <a:pt x="1883737" y="1408353"/>
                  </a:lnTo>
                  <a:lnTo>
                    <a:pt x="1864393" y="1448766"/>
                  </a:lnTo>
                  <a:lnTo>
                    <a:pt x="1843151" y="1488343"/>
                  </a:lnTo>
                  <a:lnTo>
                    <a:pt x="1820024" y="1527012"/>
                  </a:lnTo>
                  <a:lnTo>
                    <a:pt x="1795021" y="1564701"/>
                  </a:lnTo>
                  <a:lnTo>
                    <a:pt x="1768153" y="1601338"/>
                  </a:lnTo>
                  <a:lnTo>
                    <a:pt x="1739433" y="1636849"/>
                  </a:lnTo>
                  <a:lnTo>
                    <a:pt x="1708870" y="1671164"/>
                  </a:lnTo>
                  <a:lnTo>
                    <a:pt x="1676477" y="1704210"/>
                  </a:lnTo>
                  <a:lnTo>
                    <a:pt x="1642263" y="1735914"/>
                  </a:lnTo>
                  <a:lnTo>
                    <a:pt x="1606240" y="1766204"/>
                  </a:lnTo>
                  <a:lnTo>
                    <a:pt x="1568419" y="1795008"/>
                  </a:lnTo>
                  <a:lnTo>
                    <a:pt x="1529264" y="1821944"/>
                  </a:lnTo>
                  <a:lnTo>
                    <a:pt x="1489256" y="1846708"/>
                  </a:lnTo>
                  <a:lnTo>
                    <a:pt x="1448469" y="1869313"/>
                  </a:lnTo>
                  <a:lnTo>
                    <a:pt x="1406975" y="1889770"/>
                  </a:lnTo>
                  <a:lnTo>
                    <a:pt x="1364845" y="1908091"/>
                  </a:lnTo>
                  <a:lnTo>
                    <a:pt x="1322151" y="1924289"/>
                  </a:lnTo>
                  <a:lnTo>
                    <a:pt x="1278966" y="1938376"/>
                  </a:lnTo>
                  <a:lnTo>
                    <a:pt x="1235362" y="1950363"/>
                  </a:lnTo>
                  <a:lnTo>
                    <a:pt x="1191412" y="1960264"/>
                  </a:lnTo>
                  <a:lnTo>
                    <a:pt x="1147186" y="1968089"/>
                  </a:lnTo>
                  <a:lnTo>
                    <a:pt x="1102758" y="1973851"/>
                  </a:lnTo>
                  <a:lnTo>
                    <a:pt x="1058200" y="1977562"/>
                  </a:lnTo>
                  <a:lnTo>
                    <a:pt x="1013583" y="1979234"/>
                  </a:lnTo>
                  <a:lnTo>
                    <a:pt x="968981" y="1978879"/>
                  </a:lnTo>
                  <a:lnTo>
                    <a:pt x="924464" y="1976510"/>
                  </a:lnTo>
                  <a:lnTo>
                    <a:pt x="880106" y="1972138"/>
                  </a:lnTo>
                  <a:lnTo>
                    <a:pt x="835978" y="1965775"/>
                  </a:lnTo>
                  <a:lnTo>
                    <a:pt x="792153" y="1957434"/>
                  </a:lnTo>
                  <a:lnTo>
                    <a:pt x="748702" y="1947127"/>
                  </a:lnTo>
                  <a:lnTo>
                    <a:pt x="705698" y="1934865"/>
                  </a:lnTo>
                  <a:lnTo>
                    <a:pt x="663213" y="1920661"/>
                  </a:lnTo>
                  <a:lnTo>
                    <a:pt x="621320" y="1904526"/>
                  </a:lnTo>
                  <a:lnTo>
                    <a:pt x="580090" y="1886474"/>
                  </a:lnTo>
                  <a:lnTo>
                    <a:pt x="539595" y="1866516"/>
                  </a:lnTo>
                  <a:lnTo>
                    <a:pt x="499908" y="1844663"/>
                  </a:lnTo>
                  <a:lnTo>
                    <a:pt x="461101" y="1820929"/>
                  </a:lnTo>
                  <a:lnTo>
                    <a:pt x="423246" y="1795325"/>
                  </a:lnTo>
                  <a:lnTo>
                    <a:pt x="386415" y="1767863"/>
                  </a:lnTo>
                  <a:lnTo>
                    <a:pt x="350680" y="1738556"/>
                  </a:lnTo>
                  <a:lnTo>
                    <a:pt x="316114" y="1707415"/>
                  </a:lnTo>
                  <a:lnTo>
                    <a:pt x="282788" y="1674452"/>
                  </a:lnTo>
                  <a:lnTo>
                    <a:pt x="250775" y="1639681"/>
                  </a:lnTo>
                  <a:lnTo>
                    <a:pt x="220147" y="1603111"/>
                  </a:lnTo>
                  <a:lnTo>
                    <a:pt x="190977" y="1564757"/>
                  </a:lnTo>
                  <a:lnTo>
                    <a:pt x="163638" y="1525076"/>
                  </a:lnTo>
                  <a:lnTo>
                    <a:pt x="138451" y="1484568"/>
                  </a:lnTo>
                  <a:lnTo>
                    <a:pt x="115405" y="1443305"/>
                  </a:lnTo>
                  <a:lnTo>
                    <a:pt x="94488" y="1401358"/>
                  </a:lnTo>
                  <a:lnTo>
                    <a:pt x="75689" y="1358802"/>
                  </a:lnTo>
                  <a:lnTo>
                    <a:pt x="58998" y="1315707"/>
                  </a:lnTo>
                  <a:lnTo>
                    <a:pt x="44403" y="1272147"/>
                  </a:lnTo>
                  <a:lnTo>
                    <a:pt x="31893" y="1228193"/>
                  </a:lnTo>
                  <a:lnTo>
                    <a:pt x="21457" y="1183918"/>
                  </a:lnTo>
                  <a:lnTo>
                    <a:pt x="13084" y="1139394"/>
                  </a:lnTo>
                  <a:lnTo>
                    <a:pt x="6763" y="1094694"/>
                  </a:lnTo>
                  <a:lnTo>
                    <a:pt x="2482" y="1049890"/>
                  </a:lnTo>
                  <a:lnTo>
                    <a:pt x="232" y="1005054"/>
                  </a:lnTo>
                  <a:lnTo>
                    <a:pt x="0" y="960259"/>
                  </a:lnTo>
                  <a:lnTo>
                    <a:pt x="1775" y="915576"/>
                  </a:lnTo>
                  <a:lnTo>
                    <a:pt x="5546" y="871079"/>
                  </a:lnTo>
                  <a:lnTo>
                    <a:pt x="11303" y="826839"/>
                  </a:lnTo>
                  <a:lnTo>
                    <a:pt x="19035" y="782930"/>
                  </a:lnTo>
                  <a:lnTo>
                    <a:pt x="28729" y="739422"/>
                  </a:lnTo>
                  <a:lnTo>
                    <a:pt x="40375" y="696389"/>
                  </a:lnTo>
                  <a:lnTo>
                    <a:pt x="53963" y="653903"/>
                  </a:lnTo>
                  <a:lnTo>
                    <a:pt x="69480" y="612037"/>
                  </a:lnTo>
                  <a:lnTo>
                    <a:pt x="86916" y="570861"/>
                  </a:lnTo>
                  <a:lnTo>
                    <a:pt x="106259" y="530450"/>
                  </a:lnTo>
                  <a:lnTo>
                    <a:pt x="127499" y="490875"/>
                  </a:lnTo>
                  <a:lnTo>
                    <a:pt x="150625" y="452209"/>
                  </a:lnTo>
                  <a:lnTo>
                    <a:pt x="175625" y="414523"/>
                  </a:lnTo>
                  <a:lnTo>
                    <a:pt x="202489" y="377891"/>
                  </a:lnTo>
                  <a:lnTo>
                    <a:pt x="231204" y="342385"/>
                  </a:lnTo>
                  <a:lnTo>
                    <a:pt x="261761" y="308076"/>
                  </a:lnTo>
                  <a:lnTo>
                    <a:pt x="294148" y="275037"/>
                  </a:lnTo>
                  <a:lnTo>
                    <a:pt x="328354" y="243342"/>
                  </a:lnTo>
                  <a:lnTo>
                    <a:pt x="364367" y="213061"/>
                  </a:lnTo>
                  <a:lnTo>
                    <a:pt x="402178" y="184267"/>
                  </a:lnTo>
                  <a:close/>
                </a:path>
              </a:pathLst>
            </a:custGeom>
            <a:ln w="69850">
              <a:solidFill>
                <a:srgbClr val="001F5F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pPr defTabSz="1371600"/>
              <a:endParaRPr sz="3200" kern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12" name="object 6">
              <a:extLst>
                <a:ext uri="{FF2B5EF4-FFF2-40B4-BE49-F238E27FC236}">
                  <a16:creationId xmlns:a16="http://schemas.microsoft.com/office/drawing/2014/main" id="{9CB30F23-3D96-1279-C308-8D84DA720469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30696" y="2983484"/>
              <a:ext cx="171195" cy="149732"/>
            </a:xfrm>
            <a:prstGeom prst="rect">
              <a:avLst/>
            </a:prstGeom>
          </p:spPr>
        </p:pic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id="{10AD0387-96EA-23CC-DD38-B02EA5B2D2A0}"/>
              </a:ext>
            </a:extLst>
          </p:cNvPr>
          <p:cNvSpPr txBox="1"/>
          <p:nvPr/>
        </p:nvSpPr>
        <p:spPr>
          <a:xfrm>
            <a:off x="8319135" y="5221985"/>
            <a:ext cx="1674495" cy="1123064"/>
          </a:xfrm>
          <a:prstGeom prst="rect">
            <a:avLst/>
          </a:prstGeom>
        </p:spPr>
        <p:txBody>
          <a:bodyPr vert="horz" wrap="square" lIns="0" tIns="20003" rIns="0" bIns="0" rtlCol="0">
            <a:spAutoFit/>
          </a:bodyPr>
          <a:lstStyle/>
          <a:p>
            <a:pPr marL="60008" defTabSz="1371600">
              <a:lnSpc>
                <a:spcPts val="4305"/>
              </a:lnSpc>
              <a:spcBef>
                <a:spcPts val="158"/>
              </a:spcBef>
            </a:pPr>
            <a:r>
              <a:rPr sz="3600" b="1" kern="0" spc="-1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Quality</a:t>
            </a:r>
            <a:endParaRPr sz="3600" kern="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19050" defTabSz="1371600">
              <a:lnSpc>
                <a:spcPts val="4305"/>
              </a:lnSpc>
            </a:pPr>
            <a:r>
              <a:rPr sz="3600" b="1" kern="0" spc="-1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System</a:t>
            </a:r>
            <a:endParaRPr sz="3600" kern="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51194AE6-76B5-6005-F596-0CADFCAC1372}"/>
              </a:ext>
            </a:extLst>
          </p:cNvPr>
          <p:cNvSpPr txBox="1"/>
          <p:nvPr/>
        </p:nvSpPr>
        <p:spPr>
          <a:xfrm>
            <a:off x="7209473" y="3068002"/>
            <a:ext cx="2004060" cy="1316707"/>
          </a:xfrm>
          <a:prstGeom prst="rect">
            <a:avLst/>
          </a:prstGeom>
        </p:spPr>
        <p:txBody>
          <a:bodyPr vert="horz" wrap="square" lIns="0" tIns="23813" rIns="0" bIns="0" rtlCol="0">
            <a:spAutoFit/>
          </a:bodyPr>
          <a:lstStyle/>
          <a:p>
            <a:pPr marL="19050" defTabSz="1371600">
              <a:spcBef>
                <a:spcPts val="188"/>
              </a:spcBef>
            </a:pPr>
            <a:r>
              <a:rPr lang="en-GB" sz="2800" kern="0" spc="-1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</a:t>
            </a:r>
            <a:r>
              <a:rPr sz="2800" kern="0" spc="-15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ontrol</a:t>
            </a:r>
            <a:r>
              <a:rPr lang="it-IT" sz="2800" kern="0" spc="-1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lo dei documenti e record</a:t>
            </a:r>
            <a:endParaRPr sz="2800" kern="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02B69DCD-31A8-93E2-B245-1C82F6A03A87}"/>
              </a:ext>
            </a:extLst>
          </p:cNvPr>
          <p:cNvSpPr txBox="1"/>
          <p:nvPr/>
        </p:nvSpPr>
        <p:spPr>
          <a:xfrm>
            <a:off x="10126655" y="3271272"/>
            <a:ext cx="2128837" cy="429348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9050" marR="7620" defTabSz="1371600">
              <a:lnSpc>
                <a:spcPct val="100899"/>
              </a:lnSpc>
              <a:spcBef>
                <a:spcPts val="165"/>
              </a:spcBef>
            </a:pPr>
            <a:r>
              <a:rPr sz="2800" kern="0" spc="-15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Procedur</a:t>
            </a:r>
            <a:r>
              <a:rPr lang="it-IT" sz="2800" kern="0" spc="-1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e</a:t>
            </a:r>
            <a:endParaRPr sz="2800" kern="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object 10">
            <a:extLst>
              <a:ext uri="{FF2B5EF4-FFF2-40B4-BE49-F238E27FC236}">
                <a16:creationId xmlns:a16="http://schemas.microsoft.com/office/drawing/2014/main" id="{76AA46EC-7370-A36B-82A1-F58623C8AB63}"/>
              </a:ext>
            </a:extLst>
          </p:cNvPr>
          <p:cNvSpPr txBox="1"/>
          <p:nvPr/>
        </p:nvSpPr>
        <p:spPr>
          <a:xfrm>
            <a:off x="11279124" y="4649248"/>
            <a:ext cx="1701391" cy="454933"/>
          </a:xfrm>
          <a:prstGeom prst="rect">
            <a:avLst/>
          </a:prstGeom>
        </p:spPr>
        <p:txBody>
          <a:bodyPr vert="horz" wrap="square" lIns="0" tIns="23813" rIns="0" bIns="0" rtlCol="0">
            <a:spAutoFit/>
          </a:bodyPr>
          <a:lstStyle/>
          <a:p>
            <a:pPr marL="19050" defTabSz="1371600">
              <a:spcBef>
                <a:spcPts val="188"/>
              </a:spcBef>
            </a:pPr>
            <a:r>
              <a:rPr sz="2800" kern="0" spc="-1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Training</a:t>
            </a:r>
            <a:endParaRPr sz="2800" kern="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7" name="object 11">
            <a:extLst>
              <a:ext uri="{FF2B5EF4-FFF2-40B4-BE49-F238E27FC236}">
                <a16:creationId xmlns:a16="http://schemas.microsoft.com/office/drawing/2014/main" id="{17459C11-250C-4AAC-D8A3-76D515033862}"/>
              </a:ext>
            </a:extLst>
          </p:cNvPr>
          <p:cNvSpPr txBox="1"/>
          <p:nvPr/>
        </p:nvSpPr>
        <p:spPr>
          <a:xfrm>
            <a:off x="11219498" y="6405467"/>
            <a:ext cx="1133475" cy="454933"/>
          </a:xfrm>
          <a:prstGeom prst="rect">
            <a:avLst/>
          </a:prstGeom>
        </p:spPr>
        <p:txBody>
          <a:bodyPr vert="horz" wrap="square" lIns="0" tIns="23813" rIns="0" bIns="0" rtlCol="0">
            <a:spAutoFit/>
          </a:bodyPr>
          <a:lstStyle/>
          <a:p>
            <a:pPr marL="19050" defTabSz="1371600">
              <a:spcBef>
                <a:spcPts val="188"/>
              </a:spcBef>
            </a:pPr>
            <a:r>
              <a:rPr sz="2800" kern="0" spc="-1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Audit</a:t>
            </a:r>
            <a:endParaRPr sz="2800" kern="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8" name="object 12">
            <a:extLst>
              <a:ext uri="{FF2B5EF4-FFF2-40B4-BE49-F238E27FC236}">
                <a16:creationId xmlns:a16="http://schemas.microsoft.com/office/drawing/2014/main" id="{D018E76D-A0D2-9DA0-463D-B4ED37FD7099}"/>
              </a:ext>
            </a:extLst>
          </p:cNvPr>
          <p:cNvSpPr txBox="1"/>
          <p:nvPr/>
        </p:nvSpPr>
        <p:spPr>
          <a:xfrm>
            <a:off x="10182225" y="7812881"/>
            <a:ext cx="2899409" cy="454933"/>
          </a:xfrm>
          <a:prstGeom prst="rect">
            <a:avLst/>
          </a:prstGeom>
        </p:spPr>
        <p:txBody>
          <a:bodyPr vert="horz" wrap="square" lIns="0" tIns="23813" rIns="0" bIns="0" rtlCol="0">
            <a:spAutoFit/>
          </a:bodyPr>
          <a:lstStyle/>
          <a:p>
            <a:pPr marL="19050" defTabSz="1371600">
              <a:spcBef>
                <a:spcPts val="188"/>
              </a:spcBef>
            </a:pPr>
            <a:r>
              <a:rPr sz="2800" kern="0" spc="-1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Dev</a:t>
            </a:r>
            <a:r>
              <a:rPr lang="it-IT" sz="2800" kern="0" spc="-15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iazioni</a:t>
            </a:r>
            <a:endParaRPr sz="2800" kern="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9" name="object 13">
            <a:extLst>
              <a:ext uri="{FF2B5EF4-FFF2-40B4-BE49-F238E27FC236}">
                <a16:creationId xmlns:a16="http://schemas.microsoft.com/office/drawing/2014/main" id="{57AED72F-FFC3-4EB1-F224-B962FABC0491}"/>
              </a:ext>
            </a:extLst>
          </p:cNvPr>
          <p:cNvSpPr txBox="1"/>
          <p:nvPr/>
        </p:nvSpPr>
        <p:spPr>
          <a:xfrm>
            <a:off x="3749612" y="6049232"/>
            <a:ext cx="3029903" cy="13158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9063" marR="7620" indent="-100965" algn="r" defTabSz="1371600">
              <a:lnSpc>
                <a:spcPct val="103000"/>
              </a:lnSpc>
              <a:spcBef>
                <a:spcPts val="105"/>
              </a:spcBef>
            </a:pPr>
            <a:r>
              <a:rPr lang="it-IT" sz="2800" kern="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Finding</a:t>
            </a:r>
            <a:r>
              <a:rPr lang="it-IT" sz="2800" kern="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di ispezioni non risolti e CAP</a:t>
            </a:r>
            <a:r>
              <a:rPr lang="it-IT" sz="2800" kern="0" dirty="0">
                <a:solidFill>
                  <a:srgbClr val="12294A"/>
                </a:solidFill>
                <a:latin typeface="Arial"/>
                <a:cs typeface="Arial"/>
              </a:rPr>
              <a:t>A</a:t>
            </a:r>
            <a:endParaRPr sz="28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20" name="object 14">
            <a:extLst>
              <a:ext uri="{FF2B5EF4-FFF2-40B4-BE49-F238E27FC236}">
                <a16:creationId xmlns:a16="http://schemas.microsoft.com/office/drawing/2014/main" id="{5B0F6551-0D1A-C621-4D4B-C6AA860D3BD2}"/>
              </a:ext>
            </a:extLst>
          </p:cNvPr>
          <p:cNvSpPr txBox="1"/>
          <p:nvPr/>
        </p:nvSpPr>
        <p:spPr>
          <a:xfrm>
            <a:off x="4751069" y="4430935"/>
            <a:ext cx="2152650" cy="1298753"/>
          </a:xfrm>
          <a:prstGeom prst="rect">
            <a:avLst/>
          </a:prstGeom>
        </p:spPr>
        <p:txBody>
          <a:bodyPr vert="horz" wrap="square" lIns="0" tIns="20003" rIns="0" bIns="0" rtlCol="0">
            <a:spAutoFit/>
          </a:bodyPr>
          <a:lstStyle/>
          <a:p>
            <a:pPr marL="85725" marR="7620" indent="-66675" defTabSz="1371600">
              <a:lnSpc>
                <a:spcPct val="101000"/>
              </a:lnSpc>
              <a:spcBef>
                <a:spcPts val="158"/>
              </a:spcBef>
            </a:pPr>
            <a:r>
              <a:rPr sz="2800" kern="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Devi</a:t>
            </a:r>
            <a:r>
              <a:rPr lang="it-IT" sz="2800" kern="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azioni dal sistema di qualità</a:t>
            </a:r>
            <a:endParaRPr sz="2800" kern="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1" name="object 15">
            <a:extLst>
              <a:ext uri="{FF2B5EF4-FFF2-40B4-BE49-F238E27FC236}">
                <a16:creationId xmlns:a16="http://schemas.microsoft.com/office/drawing/2014/main" id="{89C43E2F-6F1F-FB9B-F46A-21CEE205743F}"/>
              </a:ext>
            </a:extLst>
          </p:cNvPr>
          <p:cNvSpPr/>
          <p:nvPr/>
        </p:nvSpPr>
        <p:spPr>
          <a:xfrm>
            <a:off x="7136702" y="3779140"/>
            <a:ext cx="4031933" cy="3896678"/>
          </a:xfrm>
          <a:custGeom>
            <a:avLst/>
            <a:gdLst/>
            <a:ahLst/>
            <a:cxnLst/>
            <a:rect l="l" t="t" r="r" b="b"/>
            <a:pathLst>
              <a:path w="2687954" h="2597785">
                <a:moveTo>
                  <a:pt x="395477" y="888364"/>
                </a:moveTo>
                <a:lnTo>
                  <a:pt x="0" y="714375"/>
                </a:lnTo>
              </a:path>
              <a:path w="2687954" h="2597785">
                <a:moveTo>
                  <a:pt x="994410" y="380364"/>
                </a:moveTo>
                <a:lnTo>
                  <a:pt x="838200" y="0"/>
                </a:lnTo>
              </a:path>
              <a:path w="2687954" h="2597785">
                <a:moveTo>
                  <a:pt x="2640710" y="1853057"/>
                </a:moveTo>
                <a:lnTo>
                  <a:pt x="2238375" y="1676400"/>
                </a:lnTo>
              </a:path>
              <a:path w="2687954" h="2597785">
                <a:moveTo>
                  <a:pt x="1958975" y="28575"/>
                </a:moveTo>
                <a:lnTo>
                  <a:pt x="1800225" y="388365"/>
                </a:lnTo>
              </a:path>
              <a:path w="2687954" h="2597785">
                <a:moveTo>
                  <a:pt x="407797" y="1666875"/>
                </a:moveTo>
                <a:lnTo>
                  <a:pt x="47625" y="1854708"/>
                </a:lnTo>
              </a:path>
              <a:path w="2687954" h="2597785">
                <a:moveTo>
                  <a:pt x="1743075" y="2228850"/>
                </a:moveTo>
                <a:lnTo>
                  <a:pt x="1906777" y="2597658"/>
                </a:lnTo>
              </a:path>
              <a:path w="2687954" h="2597785">
                <a:moveTo>
                  <a:pt x="2276475" y="906652"/>
                </a:moveTo>
                <a:lnTo>
                  <a:pt x="2687701" y="714375"/>
                </a:lnTo>
              </a:path>
              <a:path w="2687954" h="2597785">
                <a:moveTo>
                  <a:pt x="932179" y="2209800"/>
                </a:moveTo>
                <a:lnTo>
                  <a:pt x="781050" y="2558542"/>
                </a:lnTo>
              </a:path>
            </a:pathLst>
          </a:custGeom>
          <a:ln w="635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pPr defTabSz="1371600"/>
            <a:endParaRPr sz="3200" ker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04A6761E-5B1A-E30F-F9C1-5C565A1E52B0}"/>
              </a:ext>
            </a:extLst>
          </p:cNvPr>
          <p:cNvSpPr txBox="1"/>
          <p:nvPr/>
        </p:nvSpPr>
        <p:spPr>
          <a:xfrm>
            <a:off x="5488306" y="7690961"/>
            <a:ext cx="2899409" cy="13158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0" marR="7620" indent="1322070" algn="r" defTabSz="1371600">
              <a:lnSpc>
                <a:spcPct val="103000"/>
              </a:lnSpc>
              <a:spcBef>
                <a:spcPts val="105"/>
              </a:spcBef>
            </a:pPr>
            <a:r>
              <a:rPr lang="it-IT" sz="2800" kern="0" spc="-15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Finding</a:t>
            </a:r>
            <a:r>
              <a:rPr lang="it-IT" sz="2800" kern="0" spc="-1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di audit non risolti e CAPA report</a:t>
            </a:r>
            <a:endParaRPr sz="2800" kern="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DD1C9522-A6FD-7E5E-8E03-4B0EAE1B539E}"/>
              </a:ext>
            </a:extLst>
          </p:cNvPr>
          <p:cNvSpPr txBox="1"/>
          <p:nvPr/>
        </p:nvSpPr>
        <p:spPr>
          <a:xfrm>
            <a:off x="599549" y="746641"/>
            <a:ext cx="15576331" cy="2329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4325" indent="-304800" defTabSz="1371600">
              <a:buFontTx/>
              <a:buAutoNum type="arabicPeriod" startAt="7"/>
              <a:tabLst>
                <a:tab pos="314325" algn="l"/>
              </a:tabLst>
            </a:pPr>
            <a:r>
              <a:rPr lang="en-GB" sz="4000" b="1" u="sng" kern="0" spc="38" dirty="0">
                <a:solidFill>
                  <a:srgbClr val="12294A"/>
                </a:solidFill>
                <a:uFill>
                  <a:solidFill>
                    <a:srgbClr val="12294A"/>
                  </a:solidFill>
                </a:uFill>
                <a:latin typeface="Arial"/>
                <a:cs typeface="Arial"/>
              </a:rPr>
              <a:t> </a:t>
            </a:r>
            <a:r>
              <a:rPr lang="en-GB" sz="4000" b="1" u="sng" kern="0" dirty="0">
                <a:solidFill>
                  <a:srgbClr val="12294A"/>
                </a:solidFill>
                <a:uFill>
                  <a:solidFill>
                    <a:srgbClr val="12294A"/>
                  </a:solidFill>
                </a:uFill>
                <a:latin typeface="Arial"/>
                <a:cs typeface="Arial"/>
              </a:rPr>
              <a:t>Quality</a:t>
            </a:r>
            <a:r>
              <a:rPr lang="en-GB" sz="4000" b="1" u="sng" kern="0" spc="-23" dirty="0">
                <a:solidFill>
                  <a:srgbClr val="12294A"/>
                </a:solidFill>
                <a:uFill>
                  <a:solidFill>
                    <a:srgbClr val="12294A"/>
                  </a:solidFill>
                </a:uFill>
                <a:latin typeface="Arial"/>
                <a:cs typeface="Arial"/>
              </a:rPr>
              <a:t> </a:t>
            </a:r>
            <a:r>
              <a:rPr lang="en-GB" sz="4000" b="1" u="sng" kern="0" spc="-15" dirty="0">
                <a:solidFill>
                  <a:srgbClr val="12294A"/>
                </a:solidFill>
                <a:uFill>
                  <a:solidFill>
                    <a:srgbClr val="12294A"/>
                  </a:solidFill>
                </a:uFill>
                <a:latin typeface="Arial"/>
                <a:cs typeface="Arial"/>
              </a:rPr>
              <a:t>System</a:t>
            </a:r>
            <a:r>
              <a:rPr lang="en-GB" sz="2700" b="1" u="sng" kern="0" spc="-15" dirty="0">
                <a:solidFill>
                  <a:srgbClr val="12294A"/>
                </a:solidFill>
                <a:uFill>
                  <a:solidFill>
                    <a:srgbClr val="12294A"/>
                  </a:solidFill>
                </a:uFill>
                <a:latin typeface="Arial"/>
                <a:cs typeface="Arial"/>
              </a:rPr>
              <a:t>:</a:t>
            </a:r>
          </a:p>
          <a:p>
            <a:pPr marL="314325" indent="-304800" defTabSz="1371600">
              <a:buFontTx/>
              <a:buAutoNum type="arabicPeriod" startAt="7"/>
              <a:tabLst>
                <a:tab pos="314325" algn="l"/>
              </a:tabLst>
            </a:pPr>
            <a:endParaRPr lang="en-GB" sz="27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34290" marR="7620" lvl="1" defTabSz="1371600">
              <a:lnSpc>
                <a:spcPct val="101000"/>
              </a:lnSpc>
              <a:spcBef>
                <a:spcPts val="1793"/>
              </a:spcBef>
              <a:tabLst>
                <a:tab pos="460058" algn="l"/>
              </a:tabLst>
            </a:pPr>
            <a:r>
              <a:rPr lang="en-GB" sz="3200" kern="0" spc="-4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Il </a:t>
            </a:r>
            <a:r>
              <a:rPr lang="en-GB" sz="3200" kern="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quality</a:t>
            </a:r>
            <a:r>
              <a:rPr lang="en-GB" sz="3200" kern="0" spc="-8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GB" sz="3200" kern="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management</a:t>
            </a:r>
            <a:r>
              <a:rPr lang="en-GB" sz="3200" kern="0" spc="3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GB" sz="3200" kern="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system</a:t>
            </a:r>
            <a:r>
              <a:rPr lang="en-GB" sz="3200" kern="0" spc="-12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GB" sz="3200" kern="0" spc="-12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descrive</a:t>
            </a:r>
            <a:r>
              <a:rPr lang="en-GB" sz="3200" kern="0" spc="-12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la </a:t>
            </a:r>
            <a:r>
              <a:rPr lang="en-GB" sz="3200" kern="0" spc="-12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struttura</a:t>
            </a:r>
            <a:r>
              <a:rPr lang="en-GB" sz="3200" kern="0" spc="-12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GB" sz="3200" kern="0" spc="-12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dell’organizzazione</a:t>
            </a:r>
            <a:r>
              <a:rPr lang="en-GB" sz="3200" kern="0" spc="-12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e le </a:t>
            </a:r>
            <a:r>
              <a:rPr lang="en-GB" sz="3200" kern="0" spc="-12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applicazioni</a:t>
            </a:r>
            <a:r>
              <a:rPr lang="en-GB" sz="3200" kern="0" spc="-12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del PV quality system.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812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261445-3B0C-E02C-6C52-99820EB1D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29A4D3B-0D53-EE88-7187-9F10036F2D7C}"/>
              </a:ext>
            </a:extLst>
          </p:cNvPr>
          <p:cNvGrpSpPr/>
          <p:nvPr/>
        </p:nvGrpSpPr>
        <p:grpSpPr>
          <a:xfrm>
            <a:off x="573637" y="221118"/>
            <a:ext cx="13653615" cy="2383778"/>
            <a:chOff x="-606751" y="-1076776"/>
            <a:chExt cx="18204821" cy="3178371"/>
          </a:xfrm>
        </p:grpSpPr>
        <p:sp>
          <p:nvSpPr>
            <p:cNvPr id="3" name="TextBox 3">
              <a:extLst>
                <a:ext uri="{FF2B5EF4-FFF2-40B4-BE49-F238E27FC236}">
                  <a16:creationId xmlns:a16="http://schemas.microsoft.com/office/drawing/2014/main" id="{AAE312CE-B64D-4454-D383-9A8840599E45}"/>
                </a:ext>
              </a:extLst>
            </p:cNvPr>
            <p:cNvSpPr txBox="1"/>
            <p:nvPr/>
          </p:nvSpPr>
          <p:spPr>
            <a:xfrm>
              <a:off x="-606751" y="-1076776"/>
              <a:ext cx="17598070" cy="8893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634"/>
                </a:lnSpc>
              </a:pPr>
              <a:endParaRPr lang="en-US" sz="4000" b="1" spc="49" dirty="0">
                <a:latin typeface="Arial" panose="020B0604020202020204" pitchFamily="34" charset="0"/>
                <a:ea typeface="League Spartan"/>
                <a:cs typeface="Arial" panose="020B0604020202020204" pitchFamily="34" charset="0"/>
                <a:sym typeface="League Spartan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D24BA2E8-2A5F-F735-EECA-D2A767191AF4}"/>
                </a:ext>
              </a:extLst>
            </p:cNvPr>
            <p:cNvSpPr txBox="1"/>
            <p:nvPr/>
          </p:nvSpPr>
          <p:spPr>
            <a:xfrm>
              <a:off x="0" y="1349252"/>
              <a:ext cx="17598070" cy="7523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20"/>
                </a:lnSpc>
              </a:pPr>
              <a:endParaRPr lang="en-US" sz="3400" spc="204" dirty="0">
                <a:solidFill>
                  <a:srgbClr val="244357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289C5E44-8E7F-B2B5-7594-051A2A801C84}"/>
              </a:ext>
            </a:extLst>
          </p:cNvPr>
          <p:cNvSpPr/>
          <p:nvPr/>
        </p:nvSpPr>
        <p:spPr>
          <a:xfrm>
            <a:off x="17089002" y="0"/>
            <a:ext cx="3657409" cy="3657409"/>
          </a:xfrm>
          <a:custGeom>
            <a:avLst/>
            <a:gdLst/>
            <a:ahLst/>
            <a:cxnLst/>
            <a:rect l="l" t="t" r="r" b="b"/>
            <a:pathLst>
              <a:path w="3657409" h="3657409">
                <a:moveTo>
                  <a:pt x="0" y="0"/>
                </a:moveTo>
                <a:lnTo>
                  <a:pt x="3657409" y="0"/>
                </a:lnTo>
                <a:lnTo>
                  <a:pt x="3657409" y="3657409"/>
                </a:lnTo>
                <a:lnTo>
                  <a:pt x="0" y="36574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322CAC2E-1117-6C23-BC45-197B857FCC9B}"/>
              </a:ext>
            </a:extLst>
          </p:cNvPr>
          <p:cNvSpPr/>
          <p:nvPr/>
        </p:nvSpPr>
        <p:spPr>
          <a:xfrm>
            <a:off x="-2810005" y="8777806"/>
            <a:ext cx="3657409" cy="3657409"/>
          </a:xfrm>
          <a:custGeom>
            <a:avLst/>
            <a:gdLst/>
            <a:ahLst/>
            <a:cxnLst/>
            <a:rect l="l" t="t" r="r" b="b"/>
            <a:pathLst>
              <a:path w="3657409" h="3657409">
                <a:moveTo>
                  <a:pt x="0" y="0"/>
                </a:moveTo>
                <a:lnTo>
                  <a:pt x="3657409" y="0"/>
                </a:lnTo>
                <a:lnTo>
                  <a:pt x="3657409" y="3657409"/>
                </a:lnTo>
                <a:lnTo>
                  <a:pt x="0" y="36574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C9E68343-8CF8-644E-0C37-43453095B7FD}"/>
              </a:ext>
            </a:extLst>
          </p:cNvPr>
          <p:cNvGrpSpPr>
            <a:grpSpLocks noChangeAspect="1"/>
          </p:cNvGrpSpPr>
          <p:nvPr/>
        </p:nvGrpSpPr>
        <p:grpSpPr>
          <a:xfrm>
            <a:off x="15059025" y="-2806823"/>
            <a:ext cx="4400550" cy="4400550"/>
            <a:chOff x="-2540" y="-2540"/>
            <a:chExt cx="6355080" cy="635508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D0999B2E-A3AE-B3DD-3689-E6B23C48562F}"/>
                </a:ext>
              </a:extLst>
            </p:cNvPr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244357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" name="object 10">
            <a:extLst>
              <a:ext uri="{FF2B5EF4-FFF2-40B4-BE49-F238E27FC236}">
                <a16:creationId xmlns:a16="http://schemas.microsoft.com/office/drawing/2014/main" id="{32A91ACF-FBED-6A30-1FE1-B642CAD05AAB}"/>
              </a:ext>
            </a:extLst>
          </p:cNvPr>
          <p:cNvGrpSpPr/>
          <p:nvPr/>
        </p:nvGrpSpPr>
        <p:grpSpPr>
          <a:xfrm>
            <a:off x="2881893" y="2174393"/>
            <a:ext cx="14166152" cy="7351014"/>
            <a:chOff x="2066925" y="1219136"/>
            <a:chExt cx="9444101" cy="4900676"/>
          </a:xfrm>
        </p:grpSpPr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CAA417A9-5FD9-68F3-C3CC-48A220FA600A}"/>
                </a:ext>
              </a:extLst>
            </p:cNvPr>
            <p:cNvSpPr/>
            <p:nvPr/>
          </p:nvSpPr>
          <p:spPr>
            <a:xfrm>
              <a:off x="2066925" y="1724025"/>
              <a:ext cx="1423035" cy="3929379"/>
            </a:xfrm>
            <a:custGeom>
              <a:avLst/>
              <a:gdLst/>
              <a:ahLst/>
              <a:cxnLst/>
              <a:rect l="l" t="t" r="r" b="b"/>
              <a:pathLst>
                <a:path w="1423035" h="3929379">
                  <a:moveTo>
                    <a:pt x="0" y="878839"/>
                  </a:moveTo>
                  <a:lnTo>
                    <a:pt x="610362" y="0"/>
                  </a:lnTo>
                </a:path>
                <a:path w="1423035" h="3929379">
                  <a:moveTo>
                    <a:pt x="0" y="3048000"/>
                  </a:moveTo>
                  <a:lnTo>
                    <a:pt x="610362" y="3928884"/>
                  </a:lnTo>
                </a:path>
                <a:path w="1423035" h="3929379">
                  <a:moveTo>
                    <a:pt x="600075" y="9525"/>
                  </a:moveTo>
                  <a:lnTo>
                    <a:pt x="1423035" y="9525"/>
                  </a:lnTo>
                </a:path>
                <a:path w="1423035" h="3929379">
                  <a:moveTo>
                    <a:pt x="609600" y="3914775"/>
                  </a:moveTo>
                  <a:lnTo>
                    <a:pt x="1341120" y="3914775"/>
                  </a:lnTo>
                </a:path>
                <a:path w="1423035" h="3929379">
                  <a:moveTo>
                    <a:pt x="771525" y="2038350"/>
                  </a:moveTo>
                  <a:lnTo>
                    <a:pt x="1411604" y="2039747"/>
                  </a:lnTo>
                </a:path>
              </a:pathLst>
            </a:custGeom>
            <a:ln w="38100">
              <a:solidFill>
                <a:srgbClr val="DDDFDF"/>
              </a:solidFill>
            </a:ln>
          </p:spPr>
          <p:txBody>
            <a:bodyPr wrap="square" lIns="0" tIns="0" rIns="0" bIns="0" rtlCol="0"/>
            <a:lstStyle/>
            <a:p>
              <a:pPr defTabSz="1371600"/>
              <a:endParaRPr sz="2800" kern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12" name="object 12">
              <a:extLst>
                <a:ext uri="{FF2B5EF4-FFF2-40B4-BE49-F238E27FC236}">
                  <a16:creationId xmlns:a16="http://schemas.microsoft.com/office/drawing/2014/main" id="{DCEBDCDB-C3CB-E67A-F1A9-ED7FDF6B70E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09975" y="1219136"/>
              <a:ext cx="7901051" cy="1166812"/>
            </a:xfrm>
            <a:prstGeom prst="rect">
              <a:avLst/>
            </a:prstGeom>
          </p:spPr>
        </p:pic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041533C4-C778-4E33-6C19-67021AB61624}"/>
                </a:ext>
              </a:extLst>
            </p:cNvPr>
            <p:cNvSpPr/>
            <p:nvPr/>
          </p:nvSpPr>
          <p:spPr>
            <a:xfrm>
              <a:off x="3676650" y="1247775"/>
              <a:ext cx="7772400" cy="1038225"/>
            </a:xfrm>
            <a:custGeom>
              <a:avLst/>
              <a:gdLst/>
              <a:ahLst/>
              <a:cxnLst/>
              <a:rect l="l" t="t" r="r" b="b"/>
              <a:pathLst>
                <a:path w="7772400" h="1038225">
                  <a:moveTo>
                    <a:pt x="7387971" y="0"/>
                  </a:moveTo>
                  <a:lnTo>
                    <a:pt x="384428" y="0"/>
                  </a:lnTo>
                  <a:lnTo>
                    <a:pt x="336201" y="2994"/>
                  </a:lnTo>
                  <a:lnTo>
                    <a:pt x="289762" y="11739"/>
                  </a:lnTo>
                  <a:lnTo>
                    <a:pt x="245473" y="25872"/>
                  </a:lnTo>
                  <a:lnTo>
                    <a:pt x="203693" y="45036"/>
                  </a:lnTo>
                  <a:lnTo>
                    <a:pt x="164783" y="68868"/>
                  </a:lnTo>
                  <a:lnTo>
                    <a:pt x="129102" y="97010"/>
                  </a:lnTo>
                  <a:lnTo>
                    <a:pt x="97010" y="129102"/>
                  </a:lnTo>
                  <a:lnTo>
                    <a:pt x="68868" y="164783"/>
                  </a:lnTo>
                  <a:lnTo>
                    <a:pt x="45036" y="203693"/>
                  </a:lnTo>
                  <a:lnTo>
                    <a:pt x="25872" y="245473"/>
                  </a:lnTo>
                  <a:lnTo>
                    <a:pt x="11739" y="289762"/>
                  </a:lnTo>
                  <a:lnTo>
                    <a:pt x="2994" y="336201"/>
                  </a:lnTo>
                  <a:lnTo>
                    <a:pt x="0" y="384428"/>
                  </a:lnTo>
                  <a:lnTo>
                    <a:pt x="0" y="653796"/>
                  </a:lnTo>
                  <a:lnTo>
                    <a:pt x="2994" y="702023"/>
                  </a:lnTo>
                  <a:lnTo>
                    <a:pt x="11739" y="748462"/>
                  </a:lnTo>
                  <a:lnTo>
                    <a:pt x="25872" y="792751"/>
                  </a:lnTo>
                  <a:lnTo>
                    <a:pt x="45036" y="834531"/>
                  </a:lnTo>
                  <a:lnTo>
                    <a:pt x="68868" y="873441"/>
                  </a:lnTo>
                  <a:lnTo>
                    <a:pt x="97010" y="909122"/>
                  </a:lnTo>
                  <a:lnTo>
                    <a:pt x="129102" y="941214"/>
                  </a:lnTo>
                  <a:lnTo>
                    <a:pt x="164783" y="969356"/>
                  </a:lnTo>
                  <a:lnTo>
                    <a:pt x="203693" y="993188"/>
                  </a:lnTo>
                  <a:lnTo>
                    <a:pt x="245473" y="1012352"/>
                  </a:lnTo>
                  <a:lnTo>
                    <a:pt x="289762" y="1026485"/>
                  </a:lnTo>
                  <a:lnTo>
                    <a:pt x="336201" y="1035230"/>
                  </a:lnTo>
                  <a:lnTo>
                    <a:pt x="384428" y="1038225"/>
                  </a:lnTo>
                  <a:lnTo>
                    <a:pt x="7387971" y="1038225"/>
                  </a:lnTo>
                  <a:lnTo>
                    <a:pt x="7436198" y="1035230"/>
                  </a:lnTo>
                  <a:lnTo>
                    <a:pt x="7482637" y="1026485"/>
                  </a:lnTo>
                  <a:lnTo>
                    <a:pt x="7526926" y="1012352"/>
                  </a:lnTo>
                  <a:lnTo>
                    <a:pt x="7568706" y="993188"/>
                  </a:lnTo>
                  <a:lnTo>
                    <a:pt x="7607616" y="969356"/>
                  </a:lnTo>
                  <a:lnTo>
                    <a:pt x="7643297" y="941214"/>
                  </a:lnTo>
                  <a:lnTo>
                    <a:pt x="7675389" y="909122"/>
                  </a:lnTo>
                  <a:lnTo>
                    <a:pt x="7703531" y="873441"/>
                  </a:lnTo>
                  <a:lnTo>
                    <a:pt x="7727363" y="834531"/>
                  </a:lnTo>
                  <a:lnTo>
                    <a:pt x="7746527" y="792751"/>
                  </a:lnTo>
                  <a:lnTo>
                    <a:pt x="7760660" y="748462"/>
                  </a:lnTo>
                  <a:lnTo>
                    <a:pt x="7769405" y="702023"/>
                  </a:lnTo>
                  <a:lnTo>
                    <a:pt x="7772400" y="653796"/>
                  </a:lnTo>
                  <a:lnTo>
                    <a:pt x="7772400" y="384428"/>
                  </a:lnTo>
                  <a:lnTo>
                    <a:pt x="7769405" y="336201"/>
                  </a:lnTo>
                  <a:lnTo>
                    <a:pt x="7760660" y="289762"/>
                  </a:lnTo>
                  <a:lnTo>
                    <a:pt x="7746527" y="245473"/>
                  </a:lnTo>
                  <a:lnTo>
                    <a:pt x="7727363" y="203693"/>
                  </a:lnTo>
                  <a:lnTo>
                    <a:pt x="7703531" y="164783"/>
                  </a:lnTo>
                  <a:lnTo>
                    <a:pt x="7675389" y="129102"/>
                  </a:lnTo>
                  <a:lnTo>
                    <a:pt x="7643297" y="97010"/>
                  </a:lnTo>
                  <a:lnTo>
                    <a:pt x="7607616" y="68868"/>
                  </a:lnTo>
                  <a:lnTo>
                    <a:pt x="7568706" y="45036"/>
                  </a:lnTo>
                  <a:lnTo>
                    <a:pt x="7526926" y="25872"/>
                  </a:lnTo>
                  <a:lnTo>
                    <a:pt x="7482637" y="11739"/>
                  </a:lnTo>
                  <a:lnTo>
                    <a:pt x="7436198" y="2994"/>
                  </a:lnTo>
                  <a:lnTo>
                    <a:pt x="7387971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pPr defTabSz="1371600"/>
              <a:endParaRPr sz="2800" kern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F711FFFD-8FDA-7F5A-D07D-39F9C63DCECD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09975" y="2933700"/>
              <a:ext cx="7901051" cy="1623949"/>
            </a:xfrm>
            <a:prstGeom prst="rect">
              <a:avLst/>
            </a:prstGeom>
          </p:spPr>
        </p:pic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4E8D2EF5-5F15-6680-8F91-E6C0BBD2954D}"/>
                </a:ext>
              </a:extLst>
            </p:cNvPr>
            <p:cNvSpPr/>
            <p:nvPr/>
          </p:nvSpPr>
          <p:spPr>
            <a:xfrm>
              <a:off x="3676650" y="2962275"/>
              <a:ext cx="7772400" cy="1495425"/>
            </a:xfrm>
            <a:custGeom>
              <a:avLst/>
              <a:gdLst/>
              <a:ahLst/>
              <a:cxnLst/>
              <a:rect l="l" t="t" r="r" b="b"/>
              <a:pathLst>
                <a:path w="7772400" h="1495425">
                  <a:moveTo>
                    <a:pt x="7158990" y="0"/>
                  </a:moveTo>
                  <a:lnTo>
                    <a:pt x="613410" y="0"/>
                  </a:lnTo>
                  <a:lnTo>
                    <a:pt x="565464" y="1845"/>
                  </a:lnTo>
                  <a:lnTo>
                    <a:pt x="518530" y="7289"/>
                  </a:lnTo>
                  <a:lnTo>
                    <a:pt x="472742" y="16197"/>
                  </a:lnTo>
                  <a:lnTo>
                    <a:pt x="428237" y="28432"/>
                  </a:lnTo>
                  <a:lnTo>
                    <a:pt x="385151" y="43857"/>
                  </a:lnTo>
                  <a:lnTo>
                    <a:pt x="343622" y="62337"/>
                  </a:lnTo>
                  <a:lnTo>
                    <a:pt x="303784" y="83735"/>
                  </a:lnTo>
                  <a:lnTo>
                    <a:pt x="265774" y="107915"/>
                  </a:lnTo>
                  <a:lnTo>
                    <a:pt x="229728" y="134740"/>
                  </a:lnTo>
                  <a:lnTo>
                    <a:pt x="195783" y="164075"/>
                  </a:lnTo>
                  <a:lnTo>
                    <a:pt x="164075" y="195783"/>
                  </a:lnTo>
                  <a:lnTo>
                    <a:pt x="134740" y="229728"/>
                  </a:lnTo>
                  <a:lnTo>
                    <a:pt x="107915" y="265774"/>
                  </a:lnTo>
                  <a:lnTo>
                    <a:pt x="83735" y="303784"/>
                  </a:lnTo>
                  <a:lnTo>
                    <a:pt x="62337" y="343622"/>
                  </a:lnTo>
                  <a:lnTo>
                    <a:pt x="43857" y="385151"/>
                  </a:lnTo>
                  <a:lnTo>
                    <a:pt x="28432" y="428237"/>
                  </a:lnTo>
                  <a:lnTo>
                    <a:pt x="16197" y="472742"/>
                  </a:lnTo>
                  <a:lnTo>
                    <a:pt x="7289" y="518530"/>
                  </a:lnTo>
                  <a:lnTo>
                    <a:pt x="1845" y="565464"/>
                  </a:lnTo>
                  <a:lnTo>
                    <a:pt x="0" y="613410"/>
                  </a:lnTo>
                  <a:lnTo>
                    <a:pt x="0" y="882014"/>
                  </a:lnTo>
                  <a:lnTo>
                    <a:pt x="1845" y="929960"/>
                  </a:lnTo>
                  <a:lnTo>
                    <a:pt x="7289" y="976894"/>
                  </a:lnTo>
                  <a:lnTo>
                    <a:pt x="16197" y="1022682"/>
                  </a:lnTo>
                  <a:lnTo>
                    <a:pt x="28432" y="1067187"/>
                  </a:lnTo>
                  <a:lnTo>
                    <a:pt x="43857" y="1110273"/>
                  </a:lnTo>
                  <a:lnTo>
                    <a:pt x="62337" y="1151802"/>
                  </a:lnTo>
                  <a:lnTo>
                    <a:pt x="83735" y="1191640"/>
                  </a:lnTo>
                  <a:lnTo>
                    <a:pt x="107915" y="1229650"/>
                  </a:lnTo>
                  <a:lnTo>
                    <a:pt x="134740" y="1265696"/>
                  </a:lnTo>
                  <a:lnTo>
                    <a:pt x="164075" y="1299641"/>
                  </a:lnTo>
                  <a:lnTo>
                    <a:pt x="195783" y="1331349"/>
                  </a:lnTo>
                  <a:lnTo>
                    <a:pt x="229728" y="1360684"/>
                  </a:lnTo>
                  <a:lnTo>
                    <a:pt x="265774" y="1387509"/>
                  </a:lnTo>
                  <a:lnTo>
                    <a:pt x="303784" y="1411689"/>
                  </a:lnTo>
                  <a:lnTo>
                    <a:pt x="343622" y="1433087"/>
                  </a:lnTo>
                  <a:lnTo>
                    <a:pt x="385151" y="1451567"/>
                  </a:lnTo>
                  <a:lnTo>
                    <a:pt x="428237" y="1466992"/>
                  </a:lnTo>
                  <a:lnTo>
                    <a:pt x="472742" y="1479227"/>
                  </a:lnTo>
                  <a:lnTo>
                    <a:pt x="518530" y="1488135"/>
                  </a:lnTo>
                  <a:lnTo>
                    <a:pt x="565464" y="1493579"/>
                  </a:lnTo>
                  <a:lnTo>
                    <a:pt x="613410" y="1495425"/>
                  </a:lnTo>
                  <a:lnTo>
                    <a:pt x="7158990" y="1495425"/>
                  </a:lnTo>
                  <a:lnTo>
                    <a:pt x="7206935" y="1493579"/>
                  </a:lnTo>
                  <a:lnTo>
                    <a:pt x="7253869" y="1488135"/>
                  </a:lnTo>
                  <a:lnTo>
                    <a:pt x="7299657" y="1479227"/>
                  </a:lnTo>
                  <a:lnTo>
                    <a:pt x="7344162" y="1466992"/>
                  </a:lnTo>
                  <a:lnTo>
                    <a:pt x="7387248" y="1451567"/>
                  </a:lnTo>
                  <a:lnTo>
                    <a:pt x="7428777" y="1433087"/>
                  </a:lnTo>
                  <a:lnTo>
                    <a:pt x="7468616" y="1411689"/>
                  </a:lnTo>
                  <a:lnTo>
                    <a:pt x="7506625" y="1387509"/>
                  </a:lnTo>
                  <a:lnTo>
                    <a:pt x="7542671" y="1360684"/>
                  </a:lnTo>
                  <a:lnTo>
                    <a:pt x="7576616" y="1331349"/>
                  </a:lnTo>
                  <a:lnTo>
                    <a:pt x="7608324" y="1299641"/>
                  </a:lnTo>
                  <a:lnTo>
                    <a:pt x="7637659" y="1265696"/>
                  </a:lnTo>
                  <a:lnTo>
                    <a:pt x="7664484" y="1229650"/>
                  </a:lnTo>
                  <a:lnTo>
                    <a:pt x="7688664" y="1191641"/>
                  </a:lnTo>
                  <a:lnTo>
                    <a:pt x="7710062" y="1151802"/>
                  </a:lnTo>
                  <a:lnTo>
                    <a:pt x="7728542" y="1110273"/>
                  </a:lnTo>
                  <a:lnTo>
                    <a:pt x="7743967" y="1067187"/>
                  </a:lnTo>
                  <a:lnTo>
                    <a:pt x="7756202" y="1022682"/>
                  </a:lnTo>
                  <a:lnTo>
                    <a:pt x="7765110" y="976894"/>
                  </a:lnTo>
                  <a:lnTo>
                    <a:pt x="7770554" y="929960"/>
                  </a:lnTo>
                  <a:lnTo>
                    <a:pt x="7772400" y="882014"/>
                  </a:lnTo>
                  <a:lnTo>
                    <a:pt x="7772400" y="613410"/>
                  </a:lnTo>
                  <a:lnTo>
                    <a:pt x="7770554" y="565464"/>
                  </a:lnTo>
                  <a:lnTo>
                    <a:pt x="7765110" y="518530"/>
                  </a:lnTo>
                  <a:lnTo>
                    <a:pt x="7756202" y="472742"/>
                  </a:lnTo>
                  <a:lnTo>
                    <a:pt x="7743967" y="428237"/>
                  </a:lnTo>
                  <a:lnTo>
                    <a:pt x="7728542" y="385151"/>
                  </a:lnTo>
                  <a:lnTo>
                    <a:pt x="7710062" y="343622"/>
                  </a:lnTo>
                  <a:lnTo>
                    <a:pt x="7688664" y="303784"/>
                  </a:lnTo>
                  <a:lnTo>
                    <a:pt x="7664484" y="265774"/>
                  </a:lnTo>
                  <a:lnTo>
                    <a:pt x="7637659" y="229728"/>
                  </a:lnTo>
                  <a:lnTo>
                    <a:pt x="7608324" y="195783"/>
                  </a:lnTo>
                  <a:lnTo>
                    <a:pt x="7576616" y="164075"/>
                  </a:lnTo>
                  <a:lnTo>
                    <a:pt x="7542671" y="134740"/>
                  </a:lnTo>
                  <a:lnTo>
                    <a:pt x="7506625" y="107915"/>
                  </a:lnTo>
                  <a:lnTo>
                    <a:pt x="7468615" y="83735"/>
                  </a:lnTo>
                  <a:lnTo>
                    <a:pt x="7428777" y="62337"/>
                  </a:lnTo>
                  <a:lnTo>
                    <a:pt x="7387248" y="43857"/>
                  </a:lnTo>
                  <a:lnTo>
                    <a:pt x="7344162" y="28432"/>
                  </a:lnTo>
                  <a:lnTo>
                    <a:pt x="7299657" y="16197"/>
                  </a:lnTo>
                  <a:lnTo>
                    <a:pt x="7253869" y="7289"/>
                  </a:lnTo>
                  <a:lnTo>
                    <a:pt x="7206935" y="1845"/>
                  </a:lnTo>
                  <a:lnTo>
                    <a:pt x="715899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pPr defTabSz="1371600"/>
              <a:endParaRPr sz="2800" kern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16" name="object 16">
              <a:extLst>
                <a:ext uri="{FF2B5EF4-FFF2-40B4-BE49-F238E27FC236}">
                  <a16:creationId xmlns:a16="http://schemas.microsoft.com/office/drawing/2014/main" id="{6D929BAA-EB20-8A67-FB31-B431AD871FEA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09975" y="4953000"/>
              <a:ext cx="7901051" cy="1166812"/>
            </a:xfrm>
            <a:prstGeom prst="rect">
              <a:avLst/>
            </a:prstGeom>
          </p:spPr>
        </p:pic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73C5454D-BD35-CA78-4986-40C57BCD7314}"/>
                </a:ext>
              </a:extLst>
            </p:cNvPr>
            <p:cNvSpPr/>
            <p:nvPr/>
          </p:nvSpPr>
          <p:spPr>
            <a:xfrm>
              <a:off x="3676650" y="4981575"/>
              <a:ext cx="7772400" cy="1038225"/>
            </a:xfrm>
            <a:custGeom>
              <a:avLst/>
              <a:gdLst/>
              <a:ahLst/>
              <a:cxnLst/>
              <a:rect l="l" t="t" r="r" b="b"/>
              <a:pathLst>
                <a:path w="7772400" h="1038225">
                  <a:moveTo>
                    <a:pt x="7361047" y="0"/>
                  </a:moveTo>
                  <a:lnTo>
                    <a:pt x="411352" y="0"/>
                  </a:lnTo>
                  <a:lnTo>
                    <a:pt x="363377" y="2767"/>
                  </a:lnTo>
                  <a:lnTo>
                    <a:pt x="317027" y="10863"/>
                  </a:lnTo>
                  <a:lnTo>
                    <a:pt x="272613" y="23979"/>
                  </a:lnTo>
                  <a:lnTo>
                    <a:pt x="230442" y="41807"/>
                  </a:lnTo>
                  <a:lnTo>
                    <a:pt x="190823" y="64038"/>
                  </a:lnTo>
                  <a:lnTo>
                    <a:pt x="154064" y="90363"/>
                  </a:lnTo>
                  <a:lnTo>
                    <a:pt x="120475" y="120475"/>
                  </a:lnTo>
                  <a:lnTo>
                    <a:pt x="90363" y="154064"/>
                  </a:lnTo>
                  <a:lnTo>
                    <a:pt x="64038" y="190823"/>
                  </a:lnTo>
                  <a:lnTo>
                    <a:pt x="41807" y="230442"/>
                  </a:lnTo>
                  <a:lnTo>
                    <a:pt x="23979" y="272613"/>
                  </a:lnTo>
                  <a:lnTo>
                    <a:pt x="10863" y="317027"/>
                  </a:lnTo>
                  <a:lnTo>
                    <a:pt x="2767" y="363377"/>
                  </a:lnTo>
                  <a:lnTo>
                    <a:pt x="0" y="411353"/>
                  </a:lnTo>
                  <a:lnTo>
                    <a:pt x="0" y="626846"/>
                  </a:lnTo>
                  <a:lnTo>
                    <a:pt x="2767" y="674822"/>
                  </a:lnTo>
                  <a:lnTo>
                    <a:pt x="10863" y="721173"/>
                  </a:lnTo>
                  <a:lnTo>
                    <a:pt x="23979" y="765589"/>
                  </a:lnTo>
                  <a:lnTo>
                    <a:pt x="41807" y="807762"/>
                  </a:lnTo>
                  <a:lnTo>
                    <a:pt x="64038" y="847383"/>
                  </a:lnTo>
                  <a:lnTo>
                    <a:pt x="90363" y="884144"/>
                  </a:lnTo>
                  <a:lnTo>
                    <a:pt x="120475" y="917736"/>
                  </a:lnTo>
                  <a:lnTo>
                    <a:pt x="154064" y="947851"/>
                  </a:lnTo>
                  <a:lnTo>
                    <a:pt x="190823" y="974179"/>
                  </a:lnTo>
                  <a:lnTo>
                    <a:pt x="230442" y="996412"/>
                  </a:lnTo>
                  <a:lnTo>
                    <a:pt x="272613" y="1014242"/>
                  </a:lnTo>
                  <a:lnTo>
                    <a:pt x="317027" y="1027360"/>
                  </a:lnTo>
                  <a:lnTo>
                    <a:pt x="363377" y="1035457"/>
                  </a:lnTo>
                  <a:lnTo>
                    <a:pt x="411352" y="1038225"/>
                  </a:lnTo>
                  <a:lnTo>
                    <a:pt x="7361047" y="1038225"/>
                  </a:lnTo>
                  <a:lnTo>
                    <a:pt x="7409022" y="1035457"/>
                  </a:lnTo>
                  <a:lnTo>
                    <a:pt x="7455372" y="1027360"/>
                  </a:lnTo>
                  <a:lnTo>
                    <a:pt x="7499786" y="1014242"/>
                  </a:lnTo>
                  <a:lnTo>
                    <a:pt x="7541957" y="996412"/>
                  </a:lnTo>
                  <a:lnTo>
                    <a:pt x="7581576" y="974179"/>
                  </a:lnTo>
                  <a:lnTo>
                    <a:pt x="7618335" y="947851"/>
                  </a:lnTo>
                  <a:lnTo>
                    <a:pt x="7651924" y="917736"/>
                  </a:lnTo>
                  <a:lnTo>
                    <a:pt x="7682036" y="884144"/>
                  </a:lnTo>
                  <a:lnTo>
                    <a:pt x="7708361" y="847383"/>
                  </a:lnTo>
                  <a:lnTo>
                    <a:pt x="7730592" y="807762"/>
                  </a:lnTo>
                  <a:lnTo>
                    <a:pt x="7748420" y="765589"/>
                  </a:lnTo>
                  <a:lnTo>
                    <a:pt x="7761536" y="721173"/>
                  </a:lnTo>
                  <a:lnTo>
                    <a:pt x="7769632" y="674822"/>
                  </a:lnTo>
                  <a:lnTo>
                    <a:pt x="7772400" y="626846"/>
                  </a:lnTo>
                  <a:lnTo>
                    <a:pt x="7772400" y="411353"/>
                  </a:lnTo>
                  <a:lnTo>
                    <a:pt x="7769632" y="363377"/>
                  </a:lnTo>
                  <a:lnTo>
                    <a:pt x="7761536" y="317027"/>
                  </a:lnTo>
                  <a:lnTo>
                    <a:pt x="7748420" y="272613"/>
                  </a:lnTo>
                  <a:lnTo>
                    <a:pt x="7730592" y="230442"/>
                  </a:lnTo>
                  <a:lnTo>
                    <a:pt x="7708361" y="190823"/>
                  </a:lnTo>
                  <a:lnTo>
                    <a:pt x="7682036" y="154064"/>
                  </a:lnTo>
                  <a:lnTo>
                    <a:pt x="7651924" y="120475"/>
                  </a:lnTo>
                  <a:lnTo>
                    <a:pt x="7618335" y="90363"/>
                  </a:lnTo>
                  <a:lnTo>
                    <a:pt x="7581576" y="64038"/>
                  </a:lnTo>
                  <a:lnTo>
                    <a:pt x="7541957" y="41807"/>
                  </a:lnTo>
                  <a:lnTo>
                    <a:pt x="7499786" y="23979"/>
                  </a:lnTo>
                  <a:lnTo>
                    <a:pt x="7455372" y="10863"/>
                  </a:lnTo>
                  <a:lnTo>
                    <a:pt x="7409022" y="2767"/>
                  </a:lnTo>
                  <a:lnTo>
                    <a:pt x="7361047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pPr defTabSz="1371600"/>
              <a:r>
                <a:rPr lang="it-IT" sz="2800" kern="0" dirty="0">
                  <a:solidFill>
                    <a:schemeClr val="accent1">
                      <a:lumMod val="75000"/>
                    </a:schemeClr>
                  </a:solidFill>
                </a:rPr>
                <a:t>  </a:t>
              </a:r>
            </a:p>
            <a:p>
              <a:pPr defTabSz="1371600"/>
              <a:r>
                <a:rPr lang="it-IT" sz="2800" kern="0" dirty="0">
                  <a:solidFill>
                    <a:schemeClr val="accent1">
                      <a:lumMod val="75000"/>
                    </a:schemeClr>
                  </a:solidFill>
                </a:rPr>
                <a:t>Il PSMF fornisce descrizioni delle deviazioni dalle procedure globali, regionali e locali relative al PV, compreso l'impatto e la gestione fino alla risoluzione</a:t>
              </a:r>
              <a:endParaRPr sz="2800" kern="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8" name="object 19">
            <a:extLst>
              <a:ext uri="{FF2B5EF4-FFF2-40B4-BE49-F238E27FC236}">
                <a16:creationId xmlns:a16="http://schemas.microsoft.com/office/drawing/2014/main" id="{7C6DE328-1FF6-35FF-16E6-B2EEC74642B1}"/>
              </a:ext>
            </a:extLst>
          </p:cNvPr>
          <p:cNvSpPr txBox="1"/>
          <p:nvPr/>
        </p:nvSpPr>
        <p:spPr>
          <a:xfrm>
            <a:off x="5489257" y="3747647"/>
            <a:ext cx="11389043" cy="1172437"/>
          </a:xfrm>
          <a:prstGeom prst="rect">
            <a:avLst/>
          </a:prstGeom>
        </p:spPr>
        <p:txBody>
          <a:bodyPr vert="horz" wrap="square" lIns="0" tIns="200978" rIns="0" bIns="0" rtlCol="0">
            <a:spAutoFit/>
          </a:bodyPr>
          <a:lstStyle/>
          <a:p>
            <a:pPr marL="527685" indent="-508635" defTabSz="1371600">
              <a:spcBef>
                <a:spcPts val="1583"/>
              </a:spcBef>
              <a:buFont typeface="Wingdings"/>
              <a:buChar char=""/>
              <a:tabLst>
                <a:tab pos="527685" algn="l"/>
              </a:tabLst>
            </a:pPr>
            <a:r>
              <a:rPr sz="2800" b="1" kern="0" spc="-1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Auditing</a:t>
            </a:r>
            <a:endParaRPr sz="2800" kern="0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  <a:p>
            <a:pPr marL="620076" marR="7620" indent="3810" defTabSz="1371600">
              <a:lnSpc>
                <a:spcPts val="2700"/>
              </a:lnSpc>
              <a:spcBef>
                <a:spcPts val="1454"/>
              </a:spcBef>
            </a:pPr>
            <a:r>
              <a:rPr sz="2400" kern="0" spc="-1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.</a:t>
            </a:r>
            <a:endParaRPr sz="2400" kern="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9" name="object 20">
            <a:extLst>
              <a:ext uri="{FF2B5EF4-FFF2-40B4-BE49-F238E27FC236}">
                <a16:creationId xmlns:a16="http://schemas.microsoft.com/office/drawing/2014/main" id="{FB174AC9-212E-18DE-EC1B-14B561D45268}"/>
              </a:ext>
            </a:extLst>
          </p:cNvPr>
          <p:cNvSpPr txBox="1"/>
          <p:nvPr/>
        </p:nvSpPr>
        <p:spPr>
          <a:xfrm>
            <a:off x="5662186" y="7225026"/>
            <a:ext cx="11137583" cy="450123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527685" indent="-508635" defTabSz="1371600">
              <a:spcBef>
                <a:spcPts val="150"/>
              </a:spcBef>
              <a:buFont typeface="Wingdings"/>
              <a:buChar char=""/>
              <a:tabLst>
                <a:tab pos="527685" algn="l"/>
              </a:tabLst>
            </a:pPr>
            <a:r>
              <a:rPr sz="2800" b="1" kern="0" spc="-1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Deviations</a:t>
            </a:r>
            <a:endParaRPr sz="2800" kern="0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4" name="object 25">
            <a:extLst>
              <a:ext uri="{FF2B5EF4-FFF2-40B4-BE49-F238E27FC236}">
                <a16:creationId xmlns:a16="http://schemas.microsoft.com/office/drawing/2014/main" id="{04868E12-38C1-D36E-2AD3-73CEC7AD0EFB}"/>
              </a:ext>
            </a:extLst>
          </p:cNvPr>
          <p:cNvSpPr txBox="1"/>
          <p:nvPr/>
        </p:nvSpPr>
        <p:spPr>
          <a:xfrm>
            <a:off x="997242" y="498483"/>
            <a:ext cx="8984958" cy="634789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 defTabSz="1371600">
              <a:spcBef>
                <a:spcPts val="150"/>
              </a:spcBef>
            </a:pPr>
            <a:r>
              <a:rPr sz="4000" b="1" u="sng" kern="0" dirty="0">
                <a:solidFill>
                  <a:srgbClr val="12294A"/>
                </a:solidFill>
                <a:uFill>
                  <a:solidFill>
                    <a:srgbClr val="12294A"/>
                  </a:solidFill>
                </a:uFill>
                <a:latin typeface="Arial"/>
                <a:cs typeface="Arial"/>
              </a:rPr>
              <a:t>7. Quality</a:t>
            </a:r>
            <a:r>
              <a:rPr sz="4000" b="1" u="sng" kern="0" spc="-60" dirty="0">
                <a:solidFill>
                  <a:srgbClr val="12294A"/>
                </a:solidFill>
                <a:uFill>
                  <a:solidFill>
                    <a:srgbClr val="12294A"/>
                  </a:solidFill>
                </a:uFill>
                <a:latin typeface="Arial"/>
                <a:cs typeface="Arial"/>
              </a:rPr>
              <a:t> </a:t>
            </a:r>
            <a:r>
              <a:rPr sz="4000" b="1" u="sng" kern="0" dirty="0">
                <a:solidFill>
                  <a:srgbClr val="12294A"/>
                </a:solidFill>
                <a:uFill>
                  <a:solidFill>
                    <a:srgbClr val="12294A"/>
                  </a:solidFill>
                </a:uFill>
                <a:latin typeface="Arial"/>
                <a:cs typeface="Arial"/>
              </a:rPr>
              <a:t>System:</a:t>
            </a:r>
            <a:r>
              <a:rPr sz="4000" b="1" u="sng" kern="0" spc="-23" dirty="0">
                <a:solidFill>
                  <a:srgbClr val="12294A"/>
                </a:solidFill>
                <a:uFill>
                  <a:solidFill>
                    <a:srgbClr val="12294A"/>
                  </a:solidFill>
                </a:uFill>
                <a:latin typeface="Arial"/>
                <a:cs typeface="Arial"/>
              </a:rPr>
              <a:t> </a:t>
            </a:r>
            <a:r>
              <a:rPr sz="4000" b="1" u="sng" kern="0" spc="-15" dirty="0">
                <a:solidFill>
                  <a:srgbClr val="12294A"/>
                </a:solidFill>
                <a:uFill>
                  <a:solidFill>
                    <a:srgbClr val="12294A"/>
                  </a:solidFill>
                </a:uFill>
                <a:latin typeface="Arial"/>
                <a:cs typeface="Arial"/>
              </a:rPr>
              <a:t>(Contd.)</a:t>
            </a:r>
            <a:endParaRPr sz="40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D639EB21-457E-E426-F4F9-FFDA491D1215}"/>
              </a:ext>
            </a:extLst>
          </p:cNvPr>
          <p:cNvSpPr txBox="1"/>
          <p:nvPr/>
        </p:nvSpPr>
        <p:spPr>
          <a:xfrm>
            <a:off x="5659224" y="2340627"/>
            <a:ext cx="107999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kern="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Tutto il personale addetto alla farmacovigilanza  a livello globale è adeguatamente formato per svolgere attività relative alla PV e i documenti quali curriculum vitae, descrizioni delle mansioni e documentazione relativa alla formazione in materia di PV sono conservati in sistemi organizzati</a:t>
            </a: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F281F7E4-8A01-30B2-AEB2-49BA0694C92D}"/>
              </a:ext>
            </a:extLst>
          </p:cNvPr>
          <p:cNvSpPr txBox="1"/>
          <p:nvPr/>
        </p:nvSpPr>
        <p:spPr>
          <a:xfrm>
            <a:off x="5343526" y="1581588"/>
            <a:ext cx="117749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28638" indent="-509588" defTabSz="1371600">
              <a:spcBef>
                <a:spcPts val="1627"/>
              </a:spcBef>
              <a:buFont typeface="Wingdings"/>
              <a:buChar char=""/>
              <a:tabLst>
                <a:tab pos="528638" algn="l"/>
              </a:tabLst>
            </a:pPr>
            <a:r>
              <a:rPr lang="en-GB" sz="2800" b="1" kern="0" spc="-1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Training</a:t>
            </a:r>
            <a:endParaRPr lang="en-GB" sz="2800" kern="0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A3FF8BBF-1008-D96E-4CDA-58E096342BD9}"/>
              </a:ext>
            </a:extLst>
          </p:cNvPr>
          <p:cNvSpPr txBox="1"/>
          <p:nvPr/>
        </p:nvSpPr>
        <p:spPr>
          <a:xfrm>
            <a:off x="5489257" y="5041121"/>
            <a:ext cx="1096994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Gli audit del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sistema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di farmacovigilanza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sono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gestiti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dal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dipartimento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Quality. Gli audit PV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sono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pianificati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livello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strategico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tattico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e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operativo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applicando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un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approccio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basato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sul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rischio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. Gli audit/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ispezioni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relativi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alla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PV,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finding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irrisolti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relativi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alla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PV e CAPA associate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sono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riportati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nel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PSMF. Esso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contiene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una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nota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associata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qualsiasi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audit in cui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vengono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riscontrati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finding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significativi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25" name="Connettore 24">
            <a:extLst>
              <a:ext uri="{FF2B5EF4-FFF2-40B4-BE49-F238E27FC236}">
                <a16:creationId xmlns:a16="http://schemas.microsoft.com/office/drawing/2014/main" id="{C6B27D32-61D7-5B2D-7EC3-E8ADA4B96A49}"/>
              </a:ext>
            </a:extLst>
          </p:cNvPr>
          <p:cNvSpPr/>
          <p:nvPr/>
        </p:nvSpPr>
        <p:spPr>
          <a:xfrm>
            <a:off x="1028700" y="4365240"/>
            <a:ext cx="2743200" cy="2667000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293" marR="7620" indent="-36195" defTabSz="1371600">
              <a:lnSpc>
                <a:spcPct val="111300"/>
              </a:lnSpc>
              <a:spcBef>
                <a:spcPts val="180"/>
              </a:spcBef>
            </a:pPr>
            <a:r>
              <a:rPr lang="it-IT" sz="2000" b="1" kern="0" dirty="0">
                <a:solidFill>
                  <a:schemeClr val="bg1"/>
                </a:solidFill>
                <a:latin typeface="Arial"/>
                <a:cs typeface="Arial"/>
              </a:rPr>
              <a:t>Il Quality System </a:t>
            </a:r>
            <a:r>
              <a:rPr lang="it-IT" sz="2000" b="1" kern="0" spc="-15" dirty="0">
                <a:solidFill>
                  <a:schemeClr val="bg1"/>
                </a:solidFill>
                <a:latin typeface="Arial"/>
                <a:cs typeface="Arial"/>
              </a:rPr>
              <a:t>(</a:t>
            </a:r>
            <a:r>
              <a:rPr lang="it-IT" sz="2000" b="1" kern="0" spc="-15" dirty="0" err="1">
                <a:solidFill>
                  <a:schemeClr val="bg1"/>
                </a:solidFill>
                <a:latin typeface="Arial"/>
                <a:cs typeface="Arial"/>
              </a:rPr>
              <a:t>Annex</a:t>
            </a:r>
            <a:r>
              <a:rPr lang="it-IT" sz="2000" b="1" kern="0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2000" b="1" kern="0" dirty="0">
                <a:solidFill>
                  <a:schemeClr val="bg1"/>
                </a:solidFill>
                <a:latin typeface="Arial"/>
                <a:cs typeface="Arial"/>
              </a:rPr>
              <a:t>G)</a:t>
            </a:r>
            <a:r>
              <a:rPr lang="it-IT" sz="2000" b="1" kern="0" spc="-45" dirty="0">
                <a:solidFill>
                  <a:schemeClr val="bg1"/>
                </a:solidFill>
                <a:latin typeface="Arial"/>
                <a:cs typeface="Arial"/>
              </a:rPr>
              <a:t> nel </a:t>
            </a:r>
            <a:r>
              <a:rPr lang="it-IT" sz="2000" b="1" kern="0" dirty="0">
                <a:solidFill>
                  <a:schemeClr val="bg1"/>
                </a:solidFill>
                <a:latin typeface="Arial"/>
                <a:cs typeface="Arial"/>
              </a:rPr>
              <a:t>PSMF</a:t>
            </a:r>
            <a:r>
              <a:rPr lang="it-IT" sz="2000" b="1" kern="0" spc="-53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2000" b="1" kern="0" spc="-15" dirty="0">
                <a:solidFill>
                  <a:schemeClr val="bg1"/>
                </a:solidFill>
                <a:latin typeface="Arial"/>
                <a:cs typeface="Arial"/>
              </a:rPr>
              <a:t>include:</a:t>
            </a:r>
            <a:endParaRPr lang="it-IT" sz="2000" kern="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9648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6A6145-5BDB-C8AC-D682-37420F449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CCFBC51-29C8-8F48-2028-1CBD73169F41}"/>
              </a:ext>
            </a:extLst>
          </p:cNvPr>
          <p:cNvGrpSpPr/>
          <p:nvPr/>
        </p:nvGrpSpPr>
        <p:grpSpPr>
          <a:xfrm>
            <a:off x="609600" y="711545"/>
            <a:ext cx="13797654" cy="1764363"/>
            <a:chOff x="-798803" y="-250889"/>
            <a:chExt cx="18396873" cy="2352483"/>
          </a:xfrm>
        </p:grpSpPr>
        <p:sp>
          <p:nvSpPr>
            <p:cNvPr id="3" name="TextBox 3">
              <a:extLst>
                <a:ext uri="{FF2B5EF4-FFF2-40B4-BE49-F238E27FC236}">
                  <a16:creationId xmlns:a16="http://schemas.microsoft.com/office/drawing/2014/main" id="{9737E026-2E12-219F-2A34-817436DA717B}"/>
                </a:ext>
              </a:extLst>
            </p:cNvPr>
            <p:cNvSpPr txBox="1"/>
            <p:nvPr/>
          </p:nvSpPr>
          <p:spPr>
            <a:xfrm>
              <a:off x="-798803" y="-250889"/>
              <a:ext cx="17598070" cy="8738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634"/>
                </a:lnSpc>
              </a:pPr>
              <a:r>
                <a:rPr lang="en-US" sz="4000" b="1" spc="49" dirty="0" err="1">
                  <a:latin typeface="Arial" panose="020B0604020202020204" pitchFamily="34" charset="0"/>
                  <a:ea typeface="League Spartan"/>
                  <a:cs typeface="Arial" panose="020B0604020202020204" pitchFamily="34" charset="0"/>
                  <a:sym typeface="League Spartan"/>
                </a:rPr>
                <a:t>Responsabilità</a:t>
              </a:r>
              <a:r>
                <a:rPr lang="en-US" sz="4000" b="1" spc="49" dirty="0">
                  <a:latin typeface="Arial" panose="020B0604020202020204" pitchFamily="34" charset="0"/>
                  <a:ea typeface="League Spartan"/>
                  <a:cs typeface="Arial" panose="020B0604020202020204" pitchFamily="34" charset="0"/>
                  <a:sym typeface="League Spartan"/>
                </a:rPr>
                <a:t> </a:t>
              </a:r>
              <a:r>
                <a:rPr lang="en-US" sz="4000" b="1" spc="49" dirty="0" err="1">
                  <a:latin typeface="Arial" panose="020B0604020202020204" pitchFamily="34" charset="0"/>
                  <a:ea typeface="League Spartan"/>
                  <a:cs typeface="Arial" panose="020B0604020202020204" pitchFamily="34" charset="0"/>
                  <a:sym typeface="League Spartan"/>
                </a:rPr>
                <a:t>della</a:t>
              </a:r>
              <a:r>
                <a:rPr lang="en-US" sz="4000" b="1" spc="49" dirty="0">
                  <a:latin typeface="Arial" panose="020B0604020202020204" pitchFamily="34" charset="0"/>
                  <a:ea typeface="League Spartan"/>
                  <a:cs typeface="Arial" panose="020B0604020202020204" pitchFamily="34" charset="0"/>
                  <a:sym typeface="League Spartan"/>
                </a:rPr>
                <a:t> LPPV</a:t>
              </a: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01364BCF-C671-D5A7-69A0-87CB6F07A5AB}"/>
                </a:ext>
              </a:extLst>
            </p:cNvPr>
            <p:cNvSpPr txBox="1"/>
            <p:nvPr/>
          </p:nvSpPr>
          <p:spPr>
            <a:xfrm>
              <a:off x="0" y="1349252"/>
              <a:ext cx="17598070" cy="7523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20"/>
                </a:lnSpc>
              </a:pPr>
              <a:endParaRPr lang="en-US" sz="4000" b="1" spc="204" dirty="0">
                <a:solidFill>
                  <a:srgbClr val="244357"/>
                </a:solidFill>
                <a:latin typeface="Arial" panose="020B0604020202020204" pitchFamily="34" charset="0"/>
                <a:ea typeface="League Spartan"/>
                <a:cs typeface="Arial" panose="020B0604020202020204" pitchFamily="34" charset="0"/>
                <a:sym typeface="League Spartan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AB399DFF-E2A1-181E-A0EB-59BD370E5417}"/>
              </a:ext>
            </a:extLst>
          </p:cNvPr>
          <p:cNvSpPr/>
          <p:nvPr/>
        </p:nvSpPr>
        <p:spPr>
          <a:xfrm>
            <a:off x="17089002" y="0"/>
            <a:ext cx="3657409" cy="3657409"/>
          </a:xfrm>
          <a:custGeom>
            <a:avLst/>
            <a:gdLst/>
            <a:ahLst/>
            <a:cxnLst/>
            <a:rect l="l" t="t" r="r" b="b"/>
            <a:pathLst>
              <a:path w="3657409" h="3657409">
                <a:moveTo>
                  <a:pt x="0" y="0"/>
                </a:moveTo>
                <a:lnTo>
                  <a:pt x="3657409" y="0"/>
                </a:lnTo>
                <a:lnTo>
                  <a:pt x="3657409" y="3657409"/>
                </a:lnTo>
                <a:lnTo>
                  <a:pt x="0" y="36574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C81A43E2-09CC-7562-FA40-812B35AD5F6A}"/>
              </a:ext>
            </a:extLst>
          </p:cNvPr>
          <p:cNvSpPr/>
          <p:nvPr/>
        </p:nvSpPr>
        <p:spPr>
          <a:xfrm>
            <a:off x="-2810005" y="8777806"/>
            <a:ext cx="3657409" cy="3657409"/>
          </a:xfrm>
          <a:custGeom>
            <a:avLst/>
            <a:gdLst/>
            <a:ahLst/>
            <a:cxnLst/>
            <a:rect l="l" t="t" r="r" b="b"/>
            <a:pathLst>
              <a:path w="3657409" h="3657409">
                <a:moveTo>
                  <a:pt x="0" y="0"/>
                </a:moveTo>
                <a:lnTo>
                  <a:pt x="3657409" y="0"/>
                </a:lnTo>
                <a:lnTo>
                  <a:pt x="3657409" y="3657409"/>
                </a:lnTo>
                <a:lnTo>
                  <a:pt x="0" y="36574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65C89FC5-283E-9E6D-1A99-7412FE5EEC2F}"/>
              </a:ext>
            </a:extLst>
          </p:cNvPr>
          <p:cNvGrpSpPr>
            <a:grpSpLocks noChangeAspect="1"/>
          </p:cNvGrpSpPr>
          <p:nvPr/>
        </p:nvGrpSpPr>
        <p:grpSpPr>
          <a:xfrm>
            <a:off x="15059025" y="-2806823"/>
            <a:ext cx="4400550" cy="4400550"/>
            <a:chOff x="-2540" y="-2540"/>
            <a:chExt cx="6355080" cy="635508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DB2218E2-2684-9ECD-1799-E346DBF865EF}"/>
                </a:ext>
              </a:extLst>
            </p:cNvPr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244357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B9B61CE-B8A3-CBD5-555C-EB8822A64F4A}"/>
              </a:ext>
            </a:extLst>
          </p:cNvPr>
          <p:cNvSpPr txBox="1"/>
          <p:nvPr/>
        </p:nvSpPr>
        <p:spPr>
          <a:xfrm>
            <a:off x="627529" y="2138461"/>
            <a:ext cx="17202145" cy="7417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Ogni LPPV ha la responsabilità di essere un contributor del PSMF fornendo tutti gli aggiornamenti</a:t>
            </a:r>
          </a:p>
          <a:p>
            <a:r>
              <a:rPr lang="it-IT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necessari ed entro le tempistiche stabilite riguardo a:</a:t>
            </a:r>
          </a:p>
          <a:p>
            <a:endParaRPr lang="it-IT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Indirizzo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Prodotti registrati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Attività svolte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Contratti stipulati con terze parti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Procedure locali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Eventuali risultati di audit e ispezioni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Se un aggiornamento ha un potenziale impatto su un'altra sezione o un altro allegato del PSMF, </a:t>
            </a:r>
          </a:p>
          <a:p>
            <a:r>
              <a:rPr lang="it-IT" sz="2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contattare EUQPPV per discuterne e allinearlo con gli ulteriori aggiornamenti richiesti</a:t>
            </a:r>
            <a:r>
              <a:rPr lang="it-IT" sz="2800" dirty="0">
                <a:latin typeface="Arial"/>
                <a:cs typeface="Arial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Tutti i dati forniti devono essere accurati, in linea con le vigenti normative</a:t>
            </a:r>
          </a:p>
          <a:p>
            <a:r>
              <a:rPr lang="it-IT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sottoposti a </a:t>
            </a:r>
            <a:r>
              <a:rPr lang="it-IT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it-IT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check da parte di una seconda persona e devono essere forniti anche se non si sono</a:t>
            </a:r>
          </a:p>
          <a:p>
            <a:r>
              <a:rPr lang="it-IT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verificati nel periodo di riferimento del documento.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306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B2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88875" y="7742725"/>
            <a:ext cx="10840142" cy="2167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709"/>
              </a:lnSpc>
            </a:pPr>
            <a:r>
              <a:rPr lang="en-US" sz="4078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Email: marianna.graziuso@otsuka.it </a:t>
            </a:r>
          </a:p>
          <a:p>
            <a:pPr algn="l">
              <a:lnSpc>
                <a:spcPts val="5709"/>
              </a:lnSpc>
            </a:pPr>
            <a:r>
              <a:rPr lang="en-US" sz="4078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Mobile: 342 9265321</a:t>
            </a:r>
          </a:p>
          <a:p>
            <a:pPr algn="l">
              <a:lnSpc>
                <a:spcPts val="5709"/>
              </a:lnSpc>
            </a:pPr>
            <a:endParaRPr lang="en-US" sz="4078" dirty="0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6862901" y="830765"/>
            <a:ext cx="4562198" cy="4562198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8304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862901" y="413893"/>
            <a:ext cx="4486050" cy="2352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4"/>
              </a:lnSpc>
            </a:pPr>
            <a:r>
              <a:rPr lang="en-US" sz="2453" spc="154" dirty="0">
                <a:solidFill>
                  <a:srgbClr val="FCFEFE"/>
                </a:solidFill>
                <a:latin typeface="Montaser Arabic"/>
                <a:ea typeface="Montaser Arabic"/>
                <a:cs typeface="Montaser Arabic"/>
                <a:sym typeface="Montaser Arabic"/>
              </a:rPr>
              <a:t>PHARMA PRO NET BUSINESS SCHOOL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066250" y="3706567"/>
            <a:ext cx="4147639" cy="1594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b="1">
                <a:solidFill>
                  <a:srgbClr val="FCFEF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BETTER SPECIALISTS FOR BETTER PATIENT SAFETY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7302483" y="1266416"/>
            <a:ext cx="3683034" cy="3683034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B2B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1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7476788" y="2203357"/>
            <a:ext cx="3326562" cy="1731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75"/>
              </a:lnSpc>
            </a:pPr>
            <a:r>
              <a:rPr lang="en-US" sz="10125" dirty="0" err="1">
                <a:solidFill>
                  <a:srgbClr val="FCFEFE">
                    <a:alpha val="98824"/>
                  </a:srgbClr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PpN</a:t>
            </a:r>
            <a:endParaRPr lang="en-US" sz="10125" dirty="0">
              <a:solidFill>
                <a:srgbClr val="FCFEFE">
                  <a:alpha val="98824"/>
                </a:srgbClr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4FFCD54-BAAC-05DD-181E-6941C8F2E283}"/>
              </a:ext>
            </a:extLst>
          </p:cNvPr>
          <p:cNvSpPr txBox="1"/>
          <p:nvPr/>
        </p:nvSpPr>
        <p:spPr>
          <a:xfrm>
            <a:off x="5842017" y="5881095"/>
            <a:ext cx="1028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b="1" dirty="0">
                <a:solidFill>
                  <a:schemeClr val="bg1"/>
                </a:solidFill>
              </a:rPr>
              <a:t>Grazie per l’attenzione</a:t>
            </a:r>
            <a:endParaRPr lang="en-GB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3637" y="221118"/>
            <a:ext cx="13653615" cy="2383778"/>
            <a:chOff x="-606751" y="-1076776"/>
            <a:chExt cx="18204821" cy="3178371"/>
          </a:xfrm>
        </p:grpSpPr>
        <p:sp>
          <p:nvSpPr>
            <p:cNvPr id="3" name="TextBox 3"/>
            <p:cNvSpPr txBox="1"/>
            <p:nvPr/>
          </p:nvSpPr>
          <p:spPr>
            <a:xfrm>
              <a:off x="-606751" y="-1076776"/>
              <a:ext cx="17598070" cy="965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634"/>
                </a:lnSpc>
              </a:pPr>
              <a:r>
                <a:rPr lang="en-US" sz="4900" spc="49" dirty="0">
                  <a:solidFill>
                    <a:srgbClr val="43C3DD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Agenda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349252"/>
              <a:ext cx="17598070" cy="7523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20"/>
                </a:lnSpc>
              </a:pPr>
              <a:endParaRPr lang="en-US" sz="3400" spc="204" dirty="0">
                <a:solidFill>
                  <a:srgbClr val="244357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7089002" y="0"/>
            <a:ext cx="3657409" cy="3657409"/>
          </a:xfrm>
          <a:custGeom>
            <a:avLst/>
            <a:gdLst/>
            <a:ahLst/>
            <a:cxnLst/>
            <a:rect l="l" t="t" r="r" b="b"/>
            <a:pathLst>
              <a:path w="3657409" h="3657409">
                <a:moveTo>
                  <a:pt x="0" y="0"/>
                </a:moveTo>
                <a:lnTo>
                  <a:pt x="3657409" y="0"/>
                </a:lnTo>
                <a:lnTo>
                  <a:pt x="3657409" y="3657409"/>
                </a:lnTo>
                <a:lnTo>
                  <a:pt x="0" y="36574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-2810005" y="8777806"/>
            <a:ext cx="3657409" cy="3657409"/>
          </a:xfrm>
          <a:custGeom>
            <a:avLst/>
            <a:gdLst/>
            <a:ahLst/>
            <a:cxnLst/>
            <a:rect l="l" t="t" r="r" b="b"/>
            <a:pathLst>
              <a:path w="3657409" h="3657409">
                <a:moveTo>
                  <a:pt x="0" y="0"/>
                </a:moveTo>
                <a:lnTo>
                  <a:pt x="3657409" y="0"/>
                </a:lnTo>
                <a:lnTo>
                  <a:pt x="3657409" y="3657409"/>
                </a:lnTo>
                <a:lnTo>
                  <a:pt x="0" y="36574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5059025" y="-2806823"/>
            <a:ext cx="4400550" cy="4400550"/>
            <a:chOff x="-2540" y="-2540"/>
            <a:chExt cx="6355080" cy="6355080"/>
          </a:xfrm>
        </p:grpSpPr>
        <p:sp>
          <p:nvSpPr>
            <p:cNvPr id="9" name="Freeform 9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244357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372F7A0-F987-38A1-3F42-190BE326D156}"/>
              </a:ext>
            </a:extLst>
          </p:cNvPr>
          <p:cNvSpPr txBox="1"/>
          <p:nvPr/>
        </p:nvSpPr>
        <p:spPr>
          <a:xfrm>
            <a:off x="381000" y="1593727"/>
            <a:ext cx="14252575" cy="6672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4364" indent="-429578" defTabSz="1371600">
              <a:spcBef>
                <a:spcPts val="705"/>
              </a:spcBef>
              <a:buFont typeface="Wingdings"/>
              <a:buChar char=""/>
              <a:tabLst>
                <a:tab pos="634364" algn="l"/>
              </a:tabLst>
            </a:pPr>
            <a:r>
              <a:rPr lang="en-GB" sz="2800" b="1" kern="0" spc="-15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Introduzione</a:t>
            </a:r>
            <a:endParaRPr lang="en-GB" sz="2800" kern="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1065848" lvl="1" indent="-438150" defTabSz="1371600">
              <a:spcBef>
                <a:spcPts val="705"/>
              </a:spcBef>
              <a:buFont typeface="Wingdings"/>
              <a:buChar char=""/>
              <a:tabLst>
                <a:tab pos="1065848" algn="l"/>
              </a:tabLst>
            </a:pPr>
            <a:r>
              <a:rPr lang="en-GB" sz="2800" kern="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Requisiti</a:t>
            </a:r>
            <a:r>
              <a:rPr lang="en-GB" sz="2800" kern="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GB" sz="2800" kern="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legali</a:t>
            </a:r>
            <a:endParaRPr lang="en-GB" sz="2800" kern="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1065848" lvl="1" indent="-438150" defTabSz="1371600">
              <a:spcBef>
                <a:spcPts val="698"/>
              </a:spcBef>
              <a:buFont typeface="Wingdings"/>
              <a:buChar char=""/>
              <a:tabLst>
                <a:tab pos="1065848" algn="l"/>
              </a:tabLst>
            </a:pPr>
            <a:r>
              <a:rPr lang="en-GB" sz="2800" kern="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Obiettivi</a:t>
            </a:r>
            <a:r>
              <a:rPr lang="en-GB" sz="2800" kern="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del </a:t>
            </a:r>
            <a:r>
              <a:rPr lang="en-GB" sz="2800" kern="0" spc="-3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PSMF</a:t>
            </a:r>
            <a:endParaRPr lang="en-GB" sz="2800" kern="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1065848" lvl="1" indent="-438150" defTabSz="1371600">
              <a:spcBef>
                <a:spcPts val="593"/>
              </a:spcBef>
              <a:buFont typeface="Wingdings"/>
              <a:buChar char=""/>
              <a:tabLst>
                <a:tab pos="1065848" algn="l"/>
              </a:tabLst>
            </a:pPr>
            <a:r>
              <a:rPr lang="en-GB" sz="2800" kern="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Come il PSMF </a:t>
            </a:r>
            <a:r>
              <a:rPr lang="en-GB" sz="2800" kern="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aiuta</a:t>
            </a:r>
            <a:r>
              <a:rPr lang="en-GB" sz="2800" kern="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GB" sz="2800" kern="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durante</a:t>
            </a:r>
            <a:r>
              <a:rPr lang="en-GB" sz="2800" kern="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le </a:t>
            </a:r>
            <a:r>
              <a:rPr lang="en-GB" sz="2800" kern="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ispezioni</a:t>
            </a:r>
            <a:endParaRPr lang="en-GB" sz="2800" kern="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634364" indent="-429578" defTabSz="1371600">
              <a:spcBef>
                <a:spcPts val="698"/>
              </a:spcBef>
              <a:buFont typeface="Wingdings"/>
              <a:buChar char=""/>
              <a:tabLst>
                <a:tab pos="634364" algn="l"/>
              </a:tabLst>
            </a:pPr>
            <a:r>
              <a:rPr lang="en-GB" sz="2800" b="1" kern="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Struttura</a:t>
            </a:r>
            <a:r>
              <a:rPr lang="en-GB" sz="2800" b="1" kern="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del PSMF</a:t>
            </a:r>
            <a:r>
              <a:rPr lang="en-GB" sz="2800" b="1" kern="0" spc="143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endParaRPr lang="en-GB" sz="2800" kern="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1065848" lvl="1" indent="-438150" defTabSz="1371600">
              <a:spcBef>
                <a:spcPts val="705"/>
              </a:spcBef>
              <a:buFont typeface="Wingdings"/>
              <a:buChar char=""/>
              <a:tabLst>
                <a:tab pos="1065848" algn="l"/>
              </a:tabLst>
            </a:pPr>
            <a:r>
              <a:rPr lang="en-GB" sz="2800" kern="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Qualified</a:t>
            </a:r>
            <a:r>
              <a:rPr lang="en-GB" sz="2800" kern="0" spc="248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GB" sz="2800" kern="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Person</a:t>
            </a:r>
            <a:r>
              <a:rPr lang="en-GB" sz="2800" kern="0" spc="248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GB" sz="2800" kern="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for</a:t>
            </a:r>
            <a:r>
              <a:rPr lang="en-GB" sz="2800" kern="0" spc="353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GB" sz="2800" kern="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Pharmacovigilance</a:t>
            </a:r>
            <a:r>
              <a:rPr lang="en-GB" sz="2800" kern="0" spc="113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GB" sz="2800" kern="0" spc="-1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(QPPV)</a:t>
            </a:r>
            <a:endParaRPr lang="en-GB" sz="2800" kern="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1065848" lvl="1" indent="-438150" defTabSz="1371600">
              <a:spcBef>
                <a:spcPts val="705"/>
              </a:spcBef>
              <a:buFont typeface="Wingdings"/>
              <a:buChar char=""/>
              <a:tabLst>
                <a:tab pos="1065848" algn="l"/>
              </a:tabLst>
            </a:pPr>
            <a:r>
              <a:rPr lang="en-GB" sz="2800" kern="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Struttura</a:t>
            </a:r>
            <a:r>
              <a:rPr lang="en-GB" sz="2800" kern="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GB" sz="2800" kern="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organizzativa</a:t>
            </a:r>
            <a:r>
              <a:rPr lang="en-GB" sz="2800" kern="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del </a:t>
            </a:r>
            <a:r>
              <a:rPr lang="en-GB" sz="2800" kern="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Titolare</a:t>
            </a:r>
            <a:r>
              <a:rPr lang="en-GB" sz="2800" kern="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AIC</a:t>
            </a:r>
          </a:p>
          <a:p>
            <a:pPr marL="1065848" lvl="1" indent="-438150" defTabSz="1371600">
              <a:spcBef>
                <a:spcPts val="698"/>
              </a:spcBef>
              <a:buFont typeface="Wingdings"/>
              <a:buChar char=""/>
              <a:tabLst>
                <a:tab pos="1065848" algn="l"/>
              </a:tabLst>
            </a:pPr>
            <a:r>
              <a:rPr lang="en-GB" sz="2800" kern="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Fonti </a:t>
            </a:r>
            <a:r>
              <a:rPr lang="en-GB" sz="2800" kern="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dei</a:t>
            </a:r>
            <a:r>
              <a:rPr lang="en-GB" sz="2800" kern="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Safety</a:t>
            </a:r>
            <a:r>
              <a:rPr lang="en-GB" sz="2800" kern="0" spc="25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GB" sz="2800" kern="0" spc="-3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Data</a:t>
            </a:r>
            <a:endParaRPr lang="en-GB" sz="2800" kern="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1065848" lvl="1" indent="-438150" defTabSz="1371600">
              <a:spcBef>
                <a:spcPts val="705"/>
              </a:spcBef>
              <a:buFont typeface="Wingdings"/>
              <a:buChar char=""/>
              <a:tabLst>
                <a:tab pos="1065848" algn="l"/>
              </a:tabLst>
            </a:pPr>
            <a:r>
              <a:rPr lang="en-GB" sz="2800" kern="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Sistemi</a:t>
            </a:r>
            <a:r>
              <a:rPr lang="en-GB" sz="2800" kern="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GB" sz="2800" kern="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compiuterizzati</a:t>
            </a:r>
            <a:r>
              <a:rPr lang="en-GB" sz="2800" kern="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e</a:t>
            </a:r>
            <a:r>
              <a:rPr lang="en-GB" sz="2800" kern="0" spc="24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GB" sz="2800" kern="0" spc="-1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Database</a:t>
            </a:r>
            <a:endParaRPr lang="en-GB" sz="2800" kern="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1065848" lvl="1" indent="-438150" defTabSz="1371600">
              <a:spcBef>
                <a:spcPts val="705"/>
              </a:spcBef>
              <a:buFont typeface="Wingdings"/>
              <a:buChar char=""/>
              <a:tabLst>
                <a:tab pos="1065848" algn="l"/>
              </a:tabLst>
            </a:pPr>
            <a:r>
              <a:rPr lang="en-GB" sz="2800" kern="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Processi</a:t>
            </a:r>
            <a:r>
              <a:rPr lang="en-GB" sz="2800" kern="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di farmacovigilanza</a:t>
            </a:r>
          </a:p>
          <a:p>
            <a:pPr marL="1065848" lvl="1" indent="-438150" defTabSz="1371600">
              <a:spcBef>
                <a:spcPts val="698"/>
              </a:spcBef>
              <a:buFont typeface="Wingdings"/>
              <a:buChar char=""/>
              <a:tabLst>
                <a:tab pos="1065848" algn="l"/>
              </a:tabLst>
            </a:pPr>
            <a:r>
              <a:rPr lang="en-GB" sz="2800" kern="0" spc="-1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Performance del Sistema di farmacovigilanza</a:t>
            </a:r>
            <a:endParaRPr lang="en-GB" sz="2800" kern="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1065848" lvl="1" indent="-438150" defTabSz="1371600">
              <a:spcBef>
                <a:spcPts val="593"/>
              </a:spcBef>
              <a:buFont typeface="Wingdings"/>
              <a:buChar char=""/>
              <a:tabLst>
                <a:tab pos="1065848" algn="l"/>
              </a:tabLst>
            </a:pPr>
            <a:r>
              <a:rPr lang="en-GB" sz="2800" kern="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Quality</a:t>
            </a:r>
            <a:r>
              <a:rPr lang="en-GB" sz="2800" kern="0" spc="17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GB" sz="2800" kern="0" spc="-1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System</a:t>
            </a:r>
            <a:endParaRPr lang="en-GB" sz="2800" kern="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634364" indent="-429578" defTabSz="1371600">
              <a:spcBef>
                <a:spcPts val="698"/>
              </a:spcBef>
              <a:buFont typeface="Wingdings"/>
              <a:buChar char=""/>
              <a:tabLst>
                <a:tab pos="634364" algn="l"/>
              </a:tabLst>
            </a:pPr>
            <a:endParaRPr lang="en-GB" sz="2325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920564-E1C4-E19A-E81D-FA0B51684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642D9D0F-0EE7-6770-2C49-D3FBAA85EA73}"/>
              </a:ext>
            </a:extLst>
          </p:cNvPr>
          <p:cNvSpPr/>
          <p:nvPr/>
        </p:nvSpPr>
        <p:spPr>
          <a:xfrm>
            <a:off x="17089002" y="0"/>
            <a:ext cx="3657409" cy="3657409"/>
          </a:xfrm>
          <a:custGeom>
            <a:avLst/>
            <a:gdLst/>
            <a:ahLst/>
            <a:cxnLst/>
            <a:rect l="l" t="t" r="r" b="b"/>
            <a:pathLst>
              <a:path w="3657409" h="3657409">
                <a:moveTo>
                  <a:pt x="0" y="0"/>
                </a:moveTo>
                <a:lnTo>
                  <a:pt x="3657409" y="0"/>
                </a:lnTo>
                <a:lnTo>
                  <a:pt x="3657409" y="3657409"/>
                </a:lnTo>
                <a:lnTo>
                  <a:pt x="0" y="36574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9B65EF5E-D9DF-C27A-22AF-9255D0652DFF}"/>
              </a:ext>
            </a:extLst>
          </p:cNvPr>
          <p:cNvSpPr/>
          <p:nvPr/>
        </p:nvSpPr>
        <p:spPr>
          <a:xfrm>
            <a:off x="-2810005" y="8777806"/>
            <a:ext cx="3657409" cy="3657409"/>
          </a:xfrm>
          <a:custGeom>
            <a:avLst/>
            <a:gdLst/>
            <a:ahLst/>
            <a:cxnLst/>
            <a:rect l="l" t="t" r="r" b="b"/>
            <a:pathLst>
              <a:path w="3657409" h="3657409">
                <a:moveTo>
                  <a:pt x="0" y="0"/>
                </a:moveTo>
                <a:lnTo>
                  <a:pt x="3657409" y="0"/>
                </a:lnTo>
                <a:lnTo>
                  <a:pt x="3657409" y="3657409"/>
                </a:lnTo>
                <a:lnTo>
                  <a:pt x="0" y="36574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5013AA84-E59F-DEEF-256C-4E171285D43E}"/>
              </a:ext>
            </a:extLst>
          </p:cNvPr>
          <p:cNvGrpSpPr>
            <a:grpSpLocks noChangeAspect="1"/>
          </p:cNvGrpSpPr>
          <p:nvPr/>
        </p:nvGrpSpPr>
        <p:grpSpPr>
          <a:xfrm>
            <a:off x="15059025" y="-2806823"/>
            <a:ext cx="4400550" cy="4400550"/>
            <a:chOff x="-2540" y="-2540"/>
            <a:chExt cx="6355080" cy="635508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935D3E60-D1EF-EB29-80DC-ABFB055602C4}"/>
                </a:ext>
              </a:extLst>
            </p:cNvPr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244357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266FA062-526C-DD4A-3D8B-8307B4130DE2}"/>
              </a:ext>
            </a:extLst>
          </p:cNvPr>
          <p:cNvSpPr txBox="1">
            <a:spLocks/>
          </p:cNvSpPr>
          <p:nvPr/>
        </p:nvSpPr>
        <p:spPr>
          <a:xfrm>
            <a:off x="381000" y="299798"/>
            <a:ext cx="12244078" cy="57650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 err="1"/>
              <a:t>Pharmacovigilance</a:t>
            </a:r>
            <a:r>
              <a:rPr lang="it-IT" b="1" dirty="0"/>
              <a:t> System Master File: definizione </a:t>
            </a:r>
            <a:endParaRPr lang="en-GB" b="1" dirty="0"/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CD235F06-2371-397B-60FA-6336F6BD5571}"/>
              </a:ext>
            </a:extLst>
          </p:cNvPr>
          <p:cNvGrpSpPr/>
          <p:nvPr/>
        </p:nvGrpSpPr>
        <p:grpSpPr>
          <a:xfrm>
            <a:off x="1018256" y="1593727"/>
            <a:ext cx="16901478" cy="6210232"/>
            <a:chOff x="3287128" y="1396036"/>
            <a:chExt cx="12567004" cy="4710753"/>
          </a:xfrm>
        </p:grpSpPr>
        <p:grpSp>
          <p:nvGrpSpPr>
            <p:cNvPr id="3" name="object 2">
              <a:extLst>
                <a:ext uri="{FF2B5EF4-FFF2-40B4-BE49-F238E27FC236}">
                  <a16:creationId xmlns:a16="http://schemas.microsoft.com/office/drawing/2014/main" id="{DC231CA0-9B62-4CA1-CEE2-5980621B14DB}"/>
                </a:ext>
              </a:extLst>
            </p:cNvPr>
            <p:cNvGrpSpPr/>
            <p:nvPr/>
          </p:nvGrpSpPr>
          <p:grpSpPr>
            <a:xfrm>
              <a:off x="3287128" y="1396036"/>
              <a:ext cx="11596751" cy="4414901"/>
              <a:chOff x="371475" y="695198"/>
              <a:chExt cx="11596751" cy="4414901"/>
            </a:xfrm>
          </p:grpSpPr>
          <p:pic>
            <p:nvPicPr>
              <p:cNvPr id="4" name="object 3">
                <a:extLst>
                  <a:ext uri="{FF2B5EF4-FFF2-40B4-BE49-F238E27FC236}">
                    <a16:creationId xmlns:a16="http://schemas.microsoft.com/office/drawing/2014/main" id="{46BD38EB-D250-F32C-5C77-036A306C0E64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71475" y="695198"/>
                <a:ext cx="11596751" cy="4414901"/>
              </a:xfrm>
              <a:prstGeom prst="rect">
                <a:avLst/>
              </a:prstGeom>
            </p:spPr>
          </p:pic>
          <p:sp>
            <p:nvSpPr>
              <p:cNvPr id="7" name="object 4">
                <a:extLst>
                  <a:ext uri="{FF2B5EF4-FFF2-40B4-BE49-F238E27FC236}">
                    <a16:creationId xmlns:a16="http://schemas.microsoft.com/office/drawing/2014/main" id="{588075AF-A39C-E490-EF33-2B49E4C37A71}"/>
                  </a:ext>
                </a:extLst>
              </p:cNvPr>
              <p:cNvSpPr/>
              <p:nvPr/>
            </p:nvSpPr>
            <p:spPr>
              <a:xfrm>
                <a:off x="429883" y="750702"/>
                <a:ext cx="11459210" cy="4163060"/>
              </a:xfrm>
              <a:custGeom>
                <a:avLst/>
                <a:gdLst/>
                <a:ahLst/>
                <a:cxnLst/>
                <a:rect l="l" t="t" r="r" b="b"/>
                <a:pathLst>
                  <a:path w="11459210" h="4163060">
                    <a:moveTo>
                      <a:pt x="11458638" y="0"/>
                    </a:moveTo>
                    <a:lnTo>
                      <a:pt x="11449698" y="44227"/>
                    </a:lnTo>
                    <a:lnTo>
                      <a:pt x="11425316" y="80359"/>
                    </a:lnTo>
                    <a:lnTo>
                      <a:pt x="11389147" y="104727"/>
                    </a:lnTo>
                    <a:lnTo>
                      <a:pt x="11344846" y="113664"/>
                    </a:lnTo>
                    <a:lnTo>
                      <a:pt x="113715" y="113664"/>
                    </a:lnTo>
                    <a:lnTo>
                      <a:pt x="69453" y="122604"/>
                    </a:lnTo>
                    <a:lnTo>
                      <a:pt x="33307" y="146986"/>
                    </a:lnTo>
                    <a:lnTo>
                      <a:pt x="8936" y="183155"/>
                    </a:lnTo>
                    <a:lnTo>
                      <a:pt x="0" y="227457"/>
                    </a:lnTo>
                    <a:lnTo>
                      <a:pt x="0" y="4049268"/>
                    </a:lnTo>
                    <a:lnTo>
                      <a:pt x="8936" y="4093549"/>
                    </a:lnTo>
                    <a:lnTo>
                      <a:pt x="33307" y="4129674"/>
                    </a:lnTo>
                    <a:lnTo>
                      <a:pt x="69453" y="4154013"/>
                    </a:lnTo>
                    <a:lnTo>
                      <a:pt x="113715" y="4162933"/>
                    </a:lnTo>
                    <a:lnTo>
                      <a:pt x="157985" y="4154013"/>
                    </a:lnTo>
                    <a:lnTo>
                      <a:pt x="194135" y="4129674"/>
                    </a:lnTo>
                    <a:lnTo>
                      <a:pt x="218507" y="4093549"/>
                    </a:lnTo>
                    <a:lnTo>
                      <a:pt x="227444" y="4049268"/>
                    </a:lnTo>
                    <a:lnTo>
                      <a:pt x="227431" y="3935603"/>
                    </a:lnTo>
                    <a:lnTo>
                      <a:pt x="11344846" y="3935603"/>
                    </a:lnTo>
                    <a:lnTo>
                      <a:pt x="11389147" y="3926663"/>
                    </a:lnTo>
                    <a:lnTo>
                      <a:pt x="11425316" y="3902281"/>
                    </a:lnTo>
                    <a:lnTo>
                      <a:pt x="11449698" y="3866112"/>
                    </a:lnTo>
                    <a:lnTo>
                      <a:pt x="11458638" y="3821811"/>
                    </a:lnTo>
                    <a:lnTo>
                      <a:pt x="11458638" y="341122"/>
                    </a:lnTo>
                    <a:lnTo>
                      <a:pt x="113715" y="341122"/>
                    </a:lnTo>
                    <a:lnTo>
                      <a:pt x="113728" y="227457"/>
                    </a:lnTo>
                    <a:lnTo>
                      <a:pt x="118197" y="205279"/>
                    </a:lnTo>
                    <a:lnTo>
                      <a:pt x="130384" y="187198"/>
                    </a:lnTo>
                    <a:lnTo>
                      <a:pt x="148457" y="175021"/>
                    </a:lnTo>
                    <a:lnTo>
                      <a:pt x="170586" y="170561"/>
                    </a:lnTo>
                    <a:lnTo>
                      <a:pt x="11458638" y="170561"/>
                    </a:lnTo>
                    <a:lnTo>
                      <a:pt x="11458638" y="0"/>
                    </a:lnTo>
                    <a:close/>
                  </a:path>
                  <a:path w="11459210" h="4163060">
                    <a:moveTo>
                      <a:pt x="11458638" y="170561"/>
                    </a:moveTo>
                    <a:lnTo>
                      <a:pt x="170586" y="170561"/>
                    </a:lnTo>
                    <a:lnTo>
                      <a:pt x="192720" y="175021"/>
                    </a:lnTo>
                    <a:lnTo>
                      <a:pt x="210793" y="187198"/>
                    </a:lnTo>
                    <a:lnTo>
                      <a:pt x="222976" y="205279"/>
                    </a:lnTo>
                    <a:lnTo>
                      <a:pt x="227444" y="227457"/>
                    </a:lnTo>
                    <a:lnTo>
                      <a:pt x="218507" y="271684"/>
                    </a:lnTo>
                    <a:lnTo>
                      <a:pt x="194135" y="307816"/>
                    </a:lnTo>
                    <a:lnTo>
                      <a:pt x="157985" y="332184"/>
                    </a:lnTo>
                    <a:lnTo>
                      <a:pt x="113715" y="341122"/>
                    </a:lnTo>
                    <a:lnTo>
                      <a:pt x="11458638" y="341122"/>
                    </a:lnTo>
                    <a:lnTo>
                      <a:pt x="11458638" y="170561"/>
                    </a:lnTo>
                    <a:close/>
                  </a:path>
                  <a:path w="11459210" h="4163060">
                    <a:moveTo>
                      <a:pt x="11231181" y="0"/>
                    </a:moveTo>
                    <a:lnTo>
                      <a:pt x="11231181" y="113664"/>
                    </a:lnTo>
                    <a:lnTo>
                      <a:pt x="11344846" y="113664"/>
                    </a:lnTo>
                    <a:lnTo>
                      <a:pt x="11344846" y="56896"/>
                    </a:lnTo>
                    <a:lnTo>
                      <a:pt x="11287950" y="56896"/>
                    </a:lnTo>
                    <a:lnTo>
                      <a:pt x="11265846" y="52417"/>
                    </a:lnTo>
                    <a:lnTo>
                      <a:pt x="11247802" y="40211"/>
                    </a:lnTo>
                    <a:lnTo>
                      <a:pt x="11235640" y="22123"/>
                    </a:lnTo>
                    <a:lnTo>
                      <a:pt x="11231181" y="0"/>
                    </a:lnTo>
                    <a:close/>
                  </a:path>
                  <a:path w="11459210" h="4163060">
                    <a:moveTo>
                      <a:pt x="11344846" y="0"/>
                    </a:moveTo>
                    <a:lnTo>
                      <a:pt x="11340385" y="22123"/>
                    </a:lnTo>
                    <a:lnTo>
                      <a:pt x="11328209" y="40211"/>
                    </a:lnTo>
                    <a:lnTo>
                      <a:pt x="11310127" y="52417"/>
                    </a:lnTo>
                    <a:lnTo>
                      <a:pt x="11287950" y="56896"/>
                    </a:lnTo>
                    <a:lnTo>
                      <a:pt x="11344846" y="56896"/>
                    </a:lnTo>
                    <a:lnTo>
                      <a:pt x="11344846" y="0"/>
                    </a:lnTo>
                    <a:close/>
                  </a:path>
                </a:pathLst>
              </a:custGeom>
              <a:solidFill>
                <a:srgbClr val="DEE8F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5">
                <a:extLst>
                  <a:ext uri="{FF2B5EF4-FFF2-40B4-BE49-F238E27FC236}">
                    <a16:creationId xmlns:a16="http://schemas.microsoft.com/office/drawing/2014/main" id="{56033AD4-E0F7-DCCA-54AE-D83DEC9F4403}"/>
                  </a:ext>
                </a:extLst>
              </p:cNvPr>
              <p:cNvSpPr/>
              <p:nvPr/>
            </p:nvSpPr>
            <p:spPr>
              <a:xfrm>
                <a:off x="556628" y="728598"/>
                <a:ext cx="11345545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11345545" h="455294">
                    <a:moveTo>
                      <a:pt x="56870" y="284352"/>
                    </a:moveTo>
                    <a:lnTo>
                      <a:pt x="16668" y="300989"/>
                    </a:lnTo>
                    <a:lnTo>
                      <a:pt x="12" y="341249"/>
                    </a:lnTo>
                    <a:lnTo>
                      <a:pt x="0" y="454913"/>
                    </a:lnTo>
                    <a:lnTo>
                      <a:pt x="44269" y="445976"/>
                    </a:lnTo>
                    <a:lnTo>
                      <a:pt x="80419" y="421608"/>
                    </a:lnTo>
                    <a:lnTo>
                      <a:pt x="104791" y="385476"/>
                    </a:lnTo>
                    <a:lnTo>
                      <a:pt x="113728" y="341249"/>
                    </a:lnTo>
                    <a:lnTo>
                      <a:pt x="109261" y="319071"/>
                    </a:lnTo>
                    <a:lnTo>
                      <a:pt x="97077" y="300989"/>
                    </a:lnTo>
                    <a:lnTo>
                      <a:pt x="79004" y="288813"/>
                    </a:lnTo>
                    <a:lnTo>
                      <a:pt x="56870" y="284352"/>
                    </a:lnTo>
                    <a:close/>
                  </a:path>
                  <a:path w="11345545" h="455294">
                    <a:moveTo>
                      <a:pt x="11344922" y="113791"/>
                    </a:moveTo>
                    <a:lnTo>
                      <a:pt x="11231130" y="113791"/>
                    </a:lnTo>
                    <a:lnTo>
                      <a:pt x="11231130" y="227456"/>
                    </a:lnTo>
                    <a:lnTo>
                      <a:pt x="11275431" y="218519"/>
                    </a:lnTo>
                    <a:lnTo>
                      <a:pt x="11311601" y="194151"/>
                    </a:lnTo>
                    <a:lnTo>
                      <a:pt x="11335983" y="158019"/>
                    </a:lnTo>
                    <a:lnTo>
                      <a:pt x="11344922" y="113791"/>
                    </a:lnTo>
                    <a:close/>
                  </a:path>
                  <a:path w="11345545" h="455294">
                    <a:moveTo>
                      <a:pt x="11231130" y="0"/>
                    </a:moveTo>
                    <a:lnTo>
                      <a:pt x="11186902" y="8939"/>
                    </a:lnTo>
                    <a:lnTo>
                      <a:pt x="11150771" y="33321"/>
                    </a:lnTo>
                    <a:lnTo>
                      <a:pt x="11126403" y="69490"/>
                    </a:lnTo>
                    <a:lnTo>
                      <a:pt x="11117465" y="113791"/>
                    </a:lnTo>
                    <a:lnTo>
                      <a:pt x="11121924" y="135915"/>
                    </a:lnTo>
                    <a:lnTo>
                      <a:pt x="11134086" y="154003"/>
                    </a:lnTo>
                    <a:lnTo>
                      <a:pt x="11152130" y="166209"/>
                    </a:lnTo>
                    <a:lnTo>
                      <a:pt x="11174234" y="170687"/>
                    </a:lnTo>
                    <a:lnTo>
                      <a:pt x="11196412" y="166209"/>
                    </a:lnTo>
                    <a:lnTo>
                      <a:pt x="11214493" y="154003"/>
                    </a:lnTo>
                    <a:lnTo>
                      <a:pt x="11226669" y="135915"/>
                    </a:lnTo>
                    <a:lnTo>
                      <a:pt x="11231130" y="113791"/>
                    </a:lnTo>
                    <a:lnTo>
                      <a:pt x="11344922" y="113791"/>
                    </a:lnTo>
                    <a:lnTo>
                      <a:pt x="11335983" y="69490"/>
                    </a:lnTo>
                    <a:lnTo>
                      <a:pt x="11311601" y="33321"/>
                    </a:lnTo>
                    <a:lnTo>
                      <a:pt x="11275431" y="8939"/>
                    </a:lnTo>
                    <a:lnTo>
                      <a:pt x="11231130" y="0"/>
                    </a:lnTo>
                    <a:close/>
                  </a:path>
                </a:pathLst>
              </a:custGeom>
              <a:solidFill>
                <a:srgbClr val="B1BA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6">
                <a:extLst>
                  <a:ext uri="{FF2B5EF4-FFF2-40B4-BE49-F238E27FC236}">
                    <a16:creationId xmlns:a16="http://schemas.microsoft.com/office/drawing/2014/main" id="{B05F494F-3A15-0393-528F-9940C9F48076}"/>
                  </a:ext>
                </a:extLst>
              </p:cNvPr>
              <p:cNvSpPr/>
              <p:nvPr/>
            </p:nvSpPr>
            <p:spPr>
              <a:xfrm>
                <a:off x="442899" y="728726"/>
                <a:ext cx="11459210" cy="4276725"/>
              </a:xfrm>
              <a:custGeom>
                <a:avLst/>
                <a:gdLst/>
                <a:ahLst/>
                <a:cxnLst/>
                <a:rect l="l" t="t" r="r" b="b"/>
                <a:pathLst>
                  <a:path w="11459210" h="4276725">
                    <a:moveTo>
                      <a:pt x="12" y="341122"/>
                    </a:moveTo>
                    <a:lnTo>
                      <a:pt x="8949" y="296820"/>
                    </a:lnTo>
                    <a:lnTo>
                      <a:pt x="33320" y="260651"/>
                    </a:lnTo>
                    <a:lnTo>
                      <a:pt x="69466" y="236269"/>
                    </a:lnTo>
                    <a:lnTo>
                      <a:pt x="113728" y="227329"/>
                    </a:lnTo>
                    <a:lnTo>
                      <a:pt x="11231194" y="227329"/>
                    </a:lnTo>
                    <a:lnTo>
                      <a:pt x="11231194" y="113664"/>
                    </a:lnTo>
                    <a:lnTo>
                      <a:pt x="11240131" y="69383"/>
                    </a:lnTo>
                    <a:lnTo>
                      <a:pt x="11264499" y="33258"/>
                    </a:lnTo>
                    <a:lnTo>
                      <a:pt x="11300631" y="8919"/>
                    </a:lnTo>
                    <a:lnTo>
                      <a:pt x="11344859" y="0"/>
                    </a:lnTo>
                    <a:lnTo>
                      <a:pt x="11389160" y="8919"/>
                    </a:lnTo>
                    <a:lnTo>
                      <a:pt x="11425329" y="33258"/>
                    </a:lnTo>
                    <a:lnTo>
                      <a:pt x="11449711" y="69383"/>
                    </a:lnTo>
                    <a:lnTo>
                      <a:pt x="11458651" y="113664"/>
                    </a:lnTo>
                    <a:lnTo>
                      <a:pt x="11458651" y="3935476"/>
                    </a:lnTo>
                    <a:lnTo>
                      <a:pt x="11449711" y="3979777"/>
                    </a:lnTo>
                    <a:lnTo>
                      <a:pt x="11425329" y="4015946"/>
                    </a:lnTo>
                    <a:lnTo>
                      <a:pt x="11389160" y="4040328"/>
                    </a:lnTo>
                    <a:lnTo>
                      <a:pt x="11344859" y="4049268"/>
                    </a:lnTo>
                    <a:lnTo>
                      <a:pt x="227444" y="4049268"/>
                    </a:lnTo>
                    <a:lnTo>
                      <a:pt x="227444" y="4162932"/>
                    </a:lnTo>
                    <a:lnTo>
                      <a:pt x="218507" y="4207214"/>
                    </a:lnTo>
                    <a:lnTo>
                      <a:pt x="194135" y="4243339"/>
                    </a:lnTo>
                    <a:lnTo>
                      <a:pt x="157985" y="4267678"/>
                    </a:lnTo>
                    <a:lnTo>
                      <a:pt x="113715" y="4276598"/>
                    </a:lnTo>
                    <a:lnTo>
                      <a:pt x="69453" y="4267678"/>
                    </a:lnTo>
                    <a:lnTo>
                      <a:pt x="33307" y="4243339"/>
                    </a:lnTo>
                    <a:lnTo>
                      <a:pt x="8936" y="4207214"/>
                    </a:lnTo>
                    <a:lnTo>
                      <a:pt x="0" y="4162932"/>
                    </a:lnTo>
                    <a:lnTo>
                      <a:pt x="12" y="341122"/>
                    </a:lnTo>
                    <a:close/>
                  </a:path>
                </a:pathLst>
              </a:custGeom>
              <a:ln w="12700">
                <a:solidFill>
                  <a:srgbClr val="F1F1F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2" name="object 7">
                <a:extLst>
                  <a:ext uri="{FF2B5EF4-FFF2-40B4-BE49-F238E27FC236}">
                    <a16:creationId xmlns:a16="http://schemas.microsoft.com/office/drawing/2014/main" id="{0F04ED06-7770-2663-2E89-D95E7C78F8C2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1667743" y="836041"/>
                <a:ext cx="240156" cy="126364"/>
              </a:xfrm>
              <a:prstGeom prst="rect">
                <a:avLst/>
              </a:prstGeom>
            </p:spPr>
          </p:pic>
          <p:pic>
            <p:nvPicPr>
              <p:cNvPr id="13" name="object 8">
                <a:extLst>
                  <a:ext uri="{FF2B5EF4-FFF2-40B4-BE49-F238E27FC236}">
                    <a16:creationId xmlns:a16="http://schemas.microsoft.com/office/drawing/2014/main" id="{A8F31DE8-A25F-271C-9258-31DDA05B60F6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36549" y="1006602"/>
                <a:ext cx="240144" cy="183261"/>
              </a:xfrm>
              <a:prstGeom prst="rect">
                <a:avLst/>
              </a:prstGeom>
            </p:spPr>
          </p:pic>
          <p:sp>
            <p:nvSpPr>
              <p:cNvPr id="14" name="object 9">
                <a:extLst>
                  <a:ext uri="{FF2B5EF4-FFF2-40B4-BE49-F238E27FC236}">
                    <a16:creationId xmlns:a16="http://schemas.microsoft.com/office/drawing/2014/main" id="{AD3A398A-2CFE-4085-0026-F8542B272D26}"/>
                  </a:ext>
                </a:extLst>
              </p:cNvPr>
              <p:cNvSpPr/>
              <p:nvPr/>
            </p:nvSpPr>
            <p:spPr>
              <a:xfrm>
                <a:off x="670344" y="1069847"/>
                <a:ext cx="0" cy="3708400"/>
              </a:xfrm>
              <a:custGeom>
                <a:avLst/>
                <a:gdLst/>
                <a:ahLst/>
                <a:cxnLst/>
                <a:rect l="l" t="t" r="r" b="b"/>
                <a:pathLst>
                  <a:path h="3708400">
                    <a:moveTo>
                      <a:pt x="0" y="0"/>
                    </a:moveTo>
                    <a:lnTo>
                      <a:pt x="0" y="3708146"/>
                    </a:lnTo>
                  </a:path>
                </a:pathLst>
              </a:custGeom>
              <a:ln w="12700">
                <a:solidFill>
                  <a:srgbClr val="F1F1F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5" name="object 11">
              <a:extLst>
                <a:ext uri="{FF2B5EF4-FFF2-40B4-BE49-F238E27FC236}">
                  <a16:creationId xmlns:a16="http://schemas.microsoft.com/office/drawing/2014/main" id="{04BB1494-08FD-0855-37B8-BB02B6B06649}"/>
                </a:ext>
              </a:extLst>
            </p:cNvPr>
            <p:cNvSpPr txBox="1"/>
            <p:nvPr/>
          </p:nvSpPr>
          <p:spPr>
            <a:xfrm>
              <a:off x="4144072" y="2203093"/>
              <a:ext cx="11710060" cy="3903696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R="2467610">
                <a:lnSpc>
                  <a:spcPct val="100000"/>
                </a:lnSpc>
                <a:spcBef>
                  <a:spcPts val="5"/>
                </a:spcBef>
              </a:pPr>
              <a:r>
                <a:rPr lang="en-GB" sz="320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In </a:t>
              </a:r>
              <a:r>
                <a:rPr lang="en-GB" sz="3200" dirty="0" err="1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accordo</a:t>
              </a:r>
              <a:r>
                <a:rPr lang="en-GB" sz="320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 all’ Annex</a:t>
              </a:r>
              <a:r>
                <a:rPr lang="en-GB" sz="3200" spc="-1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lang="en-GB" sz="320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I</a:t>
              </a:r>
              <a:r>
                <a:rPr lang="en-GB" sz="3200" spc="-25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lang="en-GB" sz="320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–</a:t>
              </a:r>
              <a:r>
                <a:rPr lang="en-GB" sz="3200" spc="-25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lang="en-GB" sz="3200" spc="-1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Definitions </a:t>
              </a:r>
              <a:r>
                <a:rPr lang="en-GB" sz="3200" spc="-10" dirty="0" err="1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delle</a:t>
              </a:r>
              <a:r>
                <a:rPr lang="en-GB" sz="3200" spc="-1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 GVP:</a:t>
              </a:r>
            </a:p>
            <a:p>
              <a:pPr marR="2467610">
                <a:lnSpc>
                  <a:spcPct val="100000"/>
                </a:lnSpc>
                <a:spcBef>
                  <a:spcPts val="5"/>
                </a:spcBef>
              </a:pPr>
              <a:endParaRPr lang="en-GB" sz="32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endParaRPr>
            </a:p>
            <a:p>
              <a:pPr marR="2467610" algn="ctr">
                <a:lnSpc>
                  <a:spcPct val="100000"/>
                </a:lnSpc>
                <a:spcBef>
                  <a:spcPts val="5"/>
                </a:spcBef>
              </a:pPr>
              <a:r>
                <a:rPr lang="en-GB" sz="3200" b="1" i="1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A</a:t>
              </a:r>
              <a:r>
                <a:rPr lang="en-GB" sz="3200" b="1" i="1" spc="-15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lang="en-GB" sz="3200" b="1" i="1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Pharmacovigilance</a:t>
              </a:r>
              <a:r>
                <a:rPr lang="en-GB" sz="3200" b="1" i="1" spc="-45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lang="en-GB" sz="3200" b="1" i="1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System</a:t>
              </a:r>
              <a:r>
                <a:rPr lang="en-GB" sz="3200" b="1" i="1" spc="-45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lang="en-GB" sz="3200" b="1" i="1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Master</a:t>
              </a:r>
              <a:r>
                <a:rPr lang="en-GB" sz="3200" b="1" i="1" spc="-8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lang="en-GB" sz="3200" b="1" i="1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File</a:t>
              </a:r>
              <a:r>
                <a:rPr lang="en-GB" sz="3200" b="1" i="1" spc="2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lang="en-GB" sz="3200" b="1" i="1" spc="-1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(PSMF)</a:t>
              </a:r>
              <a:r>
                <a:rPr lang="en-GB" sz="3200" b="1" i="1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lang="en-GB" sz="3200" i="1" spc="-25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is</a:t>
              </a:r>
              <a:endParaRPr lang="en-GB" sz="3200" i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endParaRPr>
            </a:p>
            <a:p>
              <a:pPr marR="2760980" algn="ctr">
                <a:lnSpc>
                  <a:spcPct val="100000"/>
                </a:lnSpc>
                <a:spcBef>
                  <a:spcPts val="120"/>
                </a:spcBef>
              </a:pPr>
              <a:r>
                <a:rPr lang="en-GB" sz="3200" i="1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the</a:t>
              </a:r>
              <a:r>
                <a:rPr lang="en-GB" sz="3200" i="1" spc="-45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lang="en-GB" sz="3200" i="1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detailed</a:t>
              </a:r>
              <a:r>
                <a:rPr lang="en-GB" sz="3200" i="1" spc="-45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lang="en-GB" sz="3200" i="1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description</a:t>
              </a:r>
              <a:r>
                <a:rPr lang="en-GB" sz="3200" i="1" spc="35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lang="en-GB" sz="3200" i="1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of</a:t>
              </a:r>
              <a:r>
                <a:rPr lang="en-GB" sz="3200" i="1" spc="-5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lang="en-GB" sz="3200" i="1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the</a:t>
              </a:r>
              <a:r>
                <a:rPr lang="en-GB" sz="3200" i="1" spc="-4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lang="en-GB" sz="3200" i="1" spc="-1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pharmacovigilance</a:t>
              </a:r>
              <a:r>
                <a:rPr lang="en-GB" sz="3200" i="1" spc="-4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lang="en-GB" sz="3200" i="1" spc="-1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system </a:t>
              </a:r>
              <a:r>
                <a:rPr lang="en-GB" sz="3200" i="1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used</a:t>
              </a:r>
              <a:r>
                <a:rPr lang="en-GB" sz="3200" i="1" spc="-45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lang="en-GB" sz="3200" i="1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by</a:t>
              </a:r>
              <a:r>
                <a:rPr lang="en-GB" sz="3200" i="1" spc="-1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lang="en-GB" sz="3200" i="1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the</a:t>
              </a:r>
              <a:r>
                <a:rPr lang="en-GB" sz="3200" i="1" spc="-45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lang="en-GB" sz="3200" i="1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Marketing</a:t>
              </a:r>
              <a:r>
                <a:rPr lang="en-GB" sz="3200" i="1" spc="-45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lang="en-GB" sz="3200" i="1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Authorisation</a:t>
              </a:r>
              <a:r>
                <a:rPr lang="en-GB" sz="3200" i="1" spc="-45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lang="en-GB" sz="3200" i="1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Holder</a:t>
              </a:r>
              <a:r>
                <a:rPr lang="en-GB" sz="3200" i="1" spc="-1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lang="en-GB" sz="3200" i="1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with</a:t>
              </a:r>
              <a:r>
                <a:rPr lang="en-GB" sz="3200" i="1" spc="-35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lang="en-GB" sz="3200" i="1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respect</a:t>
              </a:r>
              <a:r>
                <a:rPr lang="en-GB" sz="3200" i="1" spc="5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lang="en-GB" sz="3200" i="1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to</a:t>
              </a:r>
              <a:r>
                <a:rPr lang="en-GB" sz="3200" i="1" spc="-3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lang="en-GB" sz="3200" i="1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one</a:t>
              </a:r>
              <a:r>
                <a:rPr lang="en-GB" sz="3200" i="1" spc="-35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lang="en-GB" sz="3200" i="1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or</a:t>
              </a:r>
              <a:r>
                <a:rPr lang="en-GB" sz="3200" i="1" spc="-3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lang="en-GB" sz="3200" i="1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more</a:t>
              </a:r>
              <a:r>
                <a:rPr lang="en-GB" sz="3200" i="1" spc="-3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lang="en-GB" sz="3200" i="1" spc="-1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authorised </a:t>
              </a:r>
              <a:r>
                <a:rPr lang="en-GB" sz="3200" i="1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medicinal</a:t>
              </a:r>
              <a:r>
                <a:rPr lang="en-GB" sz="3200" i="1" spc="-85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lang="en-GB" sz="3200" i="1" spc="-1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products</a:t>
              </a:r>
              <a:r>
                <a:rPr lang="en-GB" sz="3200" i="1" spc="-10" dirty="0">
                  <a:latin typeface="Arial"/>
                  <a:cs typeface="Arial"/>
                </a:rPr>
                <a:t>.</a:t>
              </a:r>
              <a:endParaRPr lang="en-GB" sz="3200" i="1" dirty="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1510"/>
                </a:spcBef>
              </a:pPr>
              <a:endParaRPr lang="en-GB" sz="3200" dirty="0">
                <a:latin typeface="Arial"/>
                <a:cs typeface="Arial"/>
              </a:endParaRPr>
            </a:p>
            <a:p>
              <a:pPr marL="62865" marR="5080">
                <a:lnSpc>
                  <a:spcPct val="100000"/>
                </a:lnSpc>
              </a:pPr>
              <a:endParaRPr lang="it-IT" sz="32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endParaRPr>
            </a:p>
            <a:p>
              <a:pPr marL="62865" marR="5080">
                <a:lnSpc>
                  <a:spcPct val="100000"/>
                </a:lnSpc>
              </a:pPr>
              <a:endParaRPr lang="it-IT" sz="32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endParaRPr>
            </a:p>
            <a:p>
              <a:pPr marL="62865" marR="5080">
                <a:lnSpc>
                  <a:spcPct val="100000"/>
                </a:lnSpc>
              </a:pPr>
              <a:endParaRPr lang="it-IT" sz="32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</p:grp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ED52F1F-300B-64C8-72D8-A6FF032BD923}"/>
              </a:ext>
            </a:extLst>
          </p:cNvPr>
          <p:cNvSpPr txBox="1"/>
          <p:nvPr/>
        </p:nvSpPr>
        <p:spPr>
          <a:xfrm>
            <a:off x="1018256" y="7962337"/>
            <a:ext cx="1607074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solidFill>
                  <a:schemeClr val="accent1">
                    <a:lumMod val="75000"/>
                  </a:schemeClr>
                </a:solidFill>
              </a:rPr>
              <a:t>Deve essere accessibile, leggibile, scritto in inglese, in formato elettronico navigabile </a:t>
            </a:r>
          </a:p>
          <a:p>
            <a:r>
              <a:rPr lang="it-IT" sz="3600" dirty="0">
                <a:solidFill>
                  <a:schemeClr val="accent1">
                    <a:lumMod val="75000"/>
                  </a:schemeClr>
                </a:solidFill>
              </a:rPr>
              <a:t> e indicizzato o in formato cartaceo, ad accesso </a:t>
            </a:r>
            <a:r>
              <a:rPr lang="it-IT" sz="3600" dirty="0" err="1">
                <a:solidFill>
                  <a:schemeClr val="accent1">
                    <a:lumMod val="75000"/>
                  </a:schemeClr>
                </a:solidFill>
              </a:rPr>
              <a:t>contollato</a:t>
            </a:r>
            <a:r>
              <a:rPr lang="it-IT" sz="36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sz="3600" dirty="0" err="1">
                <a:solidFill>
                  <a:schemeClr val="accent1">
                    <a:lumMod val="75000"/>
                  </a:schemeClr>
                </a:solidFill>
              </a:rPr>
              <a:t>dispobinile</a:t>
            </a:r>
            <a:r>
              <a:rPr lang="it-IT" sz="3600" dirty="0">
                <a:solidFill>
                  <a:schemeClr val="accent1">
                    <a:lumMod val="75000"/>
                  </a:schemeClr>
                </a:solidFill>
              </a:rPr>
              <a:t> per le autorità </a:t>
            </a:r>
          </a:p>
          <a:p>
            <a:r>
              <a:rPr lang="it-IT" sz="3600" dirty="0">
                <a:solidFill>
                  <a:schemeClr val="accent1">
                    <a:lumMod val="75000"/>
                  </a:schemeClr>
                </a:solidFill>
              </a:rPr>
              <a:t>entro 7 giorni dalla richiesta.</a:t>
            </a:r>
            <a:endParaRPr lang="en-GB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138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89969-47FC-2A2E-EBDE-822100B3D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C65B6FA1-F1CC-A20B-D58D-4606054D0AB3}"/>
              </a:ext>
            </a:extLst>
          </p:cNvPr>
          <p:cNvSpPr/>
          <p:nvPr/>
        </p:nvSpPr>
        <p:spPr>
          <a:xfrm>
            <a:off x="17089002" y="0"/>
            <a:ext cx="3657409" cy="3657409"/>
          </a:xfrm>
          <a:custGeom>
            <a:avLst/>
            <a:gdLst/>
            <a:ahLst/>
            <a:cxnLst/>
            <a:rect l="l" t="t" r="r" b="b"/>
            <a:pathLst>
              <a:path w="3657409" h="3657409">
                <a:moveTo>
                  <a:pt x="0" y="0"/>
                </a:moveTo>
                <a:lnTo>
                  <a:pt x="3657409" y="0"/>
                </a:lnTo>
                <a:lnTo>
                  <a:pt x="3657409" y="3657409"/>
                </a:lnTo>
                <a:lnTo>
                  <a:pt x="0" y="36574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831EC89F-10A2-4F0E-A409-A3E7A71B99B5}"/>
              </a:ext>
            </a:extLst>
          </p:cNvPr>
          <p:cNvSpPr/>
          <p:nvPr/>
        </p:nvSpPr>
        <p:spPr>
          <a:xfrm>
            <a:off x="-2810005" y="8777806"/>
            <a:ext cx="3657409" cy="3657409"/>
          </a:xfrm>
          <a:custGeom>
            <a:avLst/>
            <a:gdLst/>
            <a:ahLst/>
            <a:cxnLst/>
            <a:rect l="l" t="t" r="r" b="b"/>
            <a:pathLst>
              <a:path w="3657409" h="3657409">
                <a:moveTo>
                  <a:pt x="0" y="0"/>
                </a:moveTo>
                <a:lnTo>
                  <a:pt x="3657409" y="0"/>
                </a:lnTo>
                <a:lnTo>
                  <a:pt x="3657409" y="3657409"/>
                </a:lnTo>
                <a:lnTo>
                  <a:pt x="0" y="36574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3FF4D97F-4BF4-52BE-11E2-1BF1CC67A874}"/>
              </a:ext>
            </a:extLst>
          </p:cNvPr>
          <p:cNvGrpSpPr>
            <a:grpSpLocks noChangeAspect="1"/>
          </p:cNvGrpSpPr>
          <p:nvPr/>
        </p:nvGrpSpPr>
        <p:grpSpPr>
          <a:xfrm>
            <a:off x="15059025" y="-2806823"/>
            <a:ext cx="4400550" cy="4400550"/>
            <a:chOff x="-2540" y="-2540"/>
            <a:chExt cx="6355080" cy="635508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06ABA387-FD3D-B7B7-C4B0-08080F1A2569}"/>
                </a:ext>
              </a:extLst>
            </p:cNvPr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244357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7EE078DF-686D-31F0-35B1-7BA43085ADFE}"/>
              </a:ext>
            </a:extLst>
          </p:cNvPr>
          <p:cNvGrpSpPr/>
          <p:nvPr/>
        </p:nvGrpSpPr>
        <p:grpSpPr>
          <a:xfrm>
            <a:off x="897572" y="1866899"/>
            <a:ext cx="15104427" cy="7848601"/>
            <a:chOff x="348932" y="849176"/>
            <a:chExt cx="10457815" cy="5194500"/>
          </a:xfrm>
        </p:grpSpPr>
        <p:sp>
          <p:nvSpPr>
            <p:cNvPr id="3" name="object 2">
              <a:extLst>
                <a:ext uri="{FF2B5EF4-FFF2-40B4-BE49-F238E27FC236}">
                  <a16:creationId xmlns:a16="http://schemas.microsoft.com/office/drawing/2014/main" id="{AC2FAF34-5854-BF65-5A5C-424A0D76D168}"/>
                </a:ext>
              </a:extLst>
            </p:cNvPr>
            <p:cNvSpPr/>
            <p:nvPr/>
          </p:nvSpPr>
          <p:spPr>
            <a:xfrm>
              <a:off x="776287" y="2528951"/>
              <a:ext cx="10030460" cy="3514725"/>
            </a:xfrm>
            <a:custGeom>
              <a:avLst/>
              <a:gdLst/>
              <a:ahLst/>
              <a:cxnLst/>
              <a:rect l="l" t="t" r="r" b="b"/>
              <a:pathLst>
                <a:path w="10030460" h="3514725">
                  <a:moveTo>
                    <a:pt x="0" y="585724"/>
                  </a:moveTo>
                  <a:lnTo>
                    <a:pt x="1941" y="537687"/>
                  </a:lnTo>
                  <a:lnTo>
                    <a:pt x="7667" y="490720"/>
                  </a:lnTo>
                  <a:lnTo>
                    <a:pt x="17024" y="444973"/>
                  </a:lnTo>
                  <a:lnTo>
                    <a:pt x="29863" y="400596"/>
                  </a:lnTo>
                  <a:lnTo>
                    <a:pt x="46034" y="357741"/>
                  </a:lnTo>
                  <a:lnTo>
                    <a:pt x="65384" y="316557"/>
                  </a:lnTo>
                  <a:lnTo>
                    <a:pt x="87764" y="277197"/>
                  </a:lnTo>
                  <a:lnTo>
                    <a:pt x="113023" y="239810"/>
                  </a:lnTo>
                  <a:lnTo>
                    <a:pt x="141010" y="204548"/>
                  </a:lnTo>
                  <a:lnTo>
                    <a:pt x="171573" y="171561"/>
                  </a:lnTo>
                  <a:lnTo>
                    <a:pt x="204563" y="141000"/>
                  </a:lnTo>
                  <a:lnTo>
                    <a:pt x="239829" y="113015"/>
                  </a:lnTo>
                  <a:lnTo>
                    <a:pt x="277220" y="87759"/>
                  </a:lnTo>
                  <a:lnTo>
                    <a:pt x="316585" y="65380"/>
                  </a:lnTo>
                  <a:lnTo>
                    <a:pt x="357773" y="46031"/>
                  </a:lnTo>
                  <a:lnTo>
                    <a:pt x="400633" y="29862"/>
                  </a:lnTo>
                  <a:lnTo>
                    <a:pt x="445016" y="17023"/>
                  </a:lnTo>
                  <a:lnTo>
                    <a:pt x="490770" y="7666"/>
                  </a:lnTo>
                  <a:lnTo>
                    <a:pt x="537744" y="1941"/>
                  </a:lnTo>
                  <a:lnTo>
                    <a:pt x="585787" y="0"/>
                  </a:lnTo>
                  <a:lnTo>
                    <a:pt x="9444037" y="0"/>
                  </a:lnTo>
                  <a:lnTo>
                    <a:pt x="9492074" y="1941"/>
                  </a:lnTo>
                  <a:lnTo>
                    <a:pt x="9539044" y="7666"/>
                  </a:lnTo>
                  <a:lnTo>
                    <a:pt x="9584795" y="17023"/>
                  </a:lnTo>
                  <a:lnTo>
                    <a:pt x="9629178" y="29862"/>
                  </a:lnTo>
                  <a:lnTo>
                    <a:pt x="9672040" y="46031"/>
                  </a:lnTo>
                  <a:lnTo>
                    <a:pt x="9713231" y="65380"/>
                  </a:lnTo>
                  <a:lnTo>
                    <a:pt x="9752599" y="87759"/>
                  </a:lnTo>
                  <a:lnTo>
                    <a:pt x="9789995" y="113015"/>
                  </a:lnTo>
                  <a:lnTo>
                    <a:pt x="9825267" y="141000"/>
                  </a:lnTo>
                  <a:lnTo>
                    <a:pt x="9858263" y="171561"/>
                  </a:lnTo>
                  <a:lnTo>
                    <a:pt x="9888834" y="204548"/>
                  </a:lnTo>
                  <a:lnTo>
                    <a:pt x="9916828" y="239810"/>
                  </a:lnTo>
                  <a:lnTo>
                    <a:pt x="9942093" y="277197"/>
                  </a:lnTo>
                  <a:lnTo>
                    <a:pt x="9964480" y="316557"/>
                  </a:lnTo>
                  <a:lnTo>
                    <a:pt x="9983837" y="357741"/>
                  </a:lnTo>
                  <a:lnTo>
                    <a:pt x="10000013" y="400596"/>
                  </a:lnTo>
                  <a:lnTo>
                    <a:pt x="10012857" y="444973"/>
                  </a:lnTo>
                  <a:lnTo>
                    <a:pt x="10022218" y="490720"/>
                  </a:lnTo>
                  <a:lnTo>
                    <a:pt x="10027945" y="537687"/>
                  </a:lnTo>
                  <a:lnTo>
                    <a:pt x="10029888" y="585724"/>
                  </a:lnTo>
                  <a:lnTo>
                    <a:pt x="10029888" y="2928874"/>
                  </a:lnTo>
                  <a:lnTo>
                    <a:pt x="10027945" y="2976917"/>
                  </a:lnTo>
                  <a:lnTo>
                    <a:pt x="10022218" y="3023891"/>
                  </a:lnTo>
                  <a:lnTo>
                    <a:pt x="10012857" y="3069644"/>
                  </a:lnTo>
                  <a:lnTo>
                    <a:pt x="10000013" y="3114027"/>
                  </a:lnTo>
                  <a:lnTo>
                    <a:pt x="9983837" y="3156888"/>
                  </a:lnTo>
                  <a:lnTo>
                    <a:pt x="9964480" y="3198076"/>
                  </a:lnTo>
                  <a:lnTo>
                    <a:pt x="9942093" y="3237441"/>
                  </a:lnTo>
                  <a:lnTo>
                    <a:pt x="9916828" y="3274831"/>
                  </a:lnTo>
                  <a:lnTo>
                    <a:pt x="9888834" y="3310097"/>
                  </a:lnTo>
                  <a:lnTo>
                    <a:pt x="9858263" y="3343087"/>
                  </a:lnTo>
                  <a:lnTo>
                    <a:pt x="9825267" y="3373651"/>
                  </a:lnTo>
                  <a:lnTo>
                    <a:pt x="9789995" y="3401638"/>
                  </a:lnTo>
                  <a:lnTo>
                    <a:pt x="9752599" y="3426896"/>
                  </a:lnTo>
                  <a:lnTo>
                    <a:pt x="9713231" y="3449276"/>
                  </a:lnTo>
                  <a:lnTo>
                    <a:pt x="9672040" y="3468627"/>
                  </a:lnTo>
                  <a:lnTo>
                    <a:pt x="9629178" y="3484797"/>
                  </a:lnTo>
                  <a:lnTo>
                    <a:pt x="9584795" y="3497636"/>
                  </a:lnTo>
                  <a:lnTo>
                    <a:pt x="9539044" y="3506994"/>
                  </a:lnTo>
                  <a:lnTo>
                    <a:pt x="9492074" y="3512719"/>
                  </a:lnTo>
                  <a:lnTo>
                    <a:pt x="9444037" y="3514661"/>
                  </a:lnTo>
                  <a:lnTo>
                    <a:pt x="585787" y="3514661"/>
                  </a:lnTo>
                  <a:lnTo>
                    <a:pt x="537744" y="3512719"/>
                  </a:lnTo>
                  <a:lnTo>
                    <a:pt x="490770" y="3506994"/>
                  </a:lnTo>
                  <a:lnTo>
                    <a:pt x="445016" y="3497636"/>
                  </a:lnTo>
                  <a:lnTo>
                    <a:pt x="400633" y="3484797"/>
                  </a:lnTo>
                  <a:lnTo>
                    <a:pt x="357773" y="3468627"/>
                  </a:lnTo>
                  <a:lnTo>
                    <a:pt x="316585" y="3449276"/>
                  </a:lnTo>
                  <a:lnTo>
                    <a:pt x="277220" y="3426896"/>
                  </a:lnTo>
                  <a:lnTo>
                    <a:pt x="239829" y="3401638"/>
                  </a:lnTo>
                  <a:lnTo>
                    <a:pt x="204563" y="3373651"/>
                  </a:lnTo>
                  <a:lnTo>
                    <a:pt x="171573" y="3343087"/>
                  </a:lnTo>
                  <a:lnTo>
                    <a:pt x="141010" y="3310097"/>
                  </a:lnTo>
                  <a:lnTo>
                    <a:pt x="113023" y="3274831"/>
                  </a:lnTo>
                  <a:lnTo>
                    <a:pt x="87764" y="3237441"/>
                  </a:lnTo>
                  <a:lnTo>
                    <a:pt x="65384" y="3198076"/>
                  </a:lnTo>
                  <a:lnTo>
                    <a:pt x="46034" y="3156888"/>
                  </a:lnTo>
                  <a:lnTo>
                    <a:pt x="29863" y="3114027"/>
                  </a:lnTo>
                  <a:lnTo>
                    <a:pt x="17024" y="3069644"/>
                  </a:lnTo>
                  <a:lnTo>
                    <a:pt x="7667" y="3023891"/>
                  </a:lnTo>
                  <a:lnTo>
                    <a:pt x="1941" y="2976917"/>
                  </a:lnTo>
                  <a:lnTo>
                    <a:pt x="0" y="2928874"/>
                  </a:lnTo>
                  <a:lnTo>
                    <a:pt x="0" y="585724"/>
                  </a:lnTo>
                  <a:close/>
                </a:path>
              </a:pathLst>
            </a:custGeom>
            <a:ln w="12700">
              <a:solidFill>
                <a:srgbClr val="3B5192"/>
              </a:solidFill>
            </a:ln>
          </p:spPr>
          <p:txBody>
            <a:bodyPr wrap="square" lIns="0" tIns="0" rIns="0" bIns="0" rtlCol="0"/>
            <a:lstStyle/>
            <a:p>
              <a:endParaRPr sz="2800"/>
            </a:p>
          </p:txBody>
        </p:sp>
        <p:pic>
          <p:nvPicPr>
            <p:cNvPr id="4" name="object 4">
              <a:extLst>
                <a:ext uri="{FF2B5EF4-FFF2-40B4-BE49-F238E27FC236}">
                  <a16:creationId xmlns:a16="http://schemas.microsoft.com/office/drawing/2014/main" id="{D80EF057-A6F3-1F57-5E20-B6F42A384D3F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25379" y="3454269"/>
              <a:ext cx="1981200" cy="2486025"/>
            </a:xfrm>
            <a:prstGeom prst="rect">
              <a:avLst/>
            </a:prstGeom>
          </p:spPr>
        </p:pic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E86ABED7-002D-D4A5-C4D5-FBE370F17940}"/>
                </a:ext>
              </a:extLst>
            </p:cNvPr>
            <p:cNvSpPr txBox="1"/>
            <p:nvPr/>
          </p:nvSpPr>
          <p:spPr>
            <a:xfrm>
              <a:off x="6925309" y="4455477"/>
              <a:ext cx="3308985" cy="530125"/>
            </a:xfrm>
            <a:prstGeom prst="rect">
              <a:avLst/>
            </a:prstGeom>
          </p:spPr>
          <p:txBody>
            <a:bodyPr vert="horz" wrap="square" lIns="0" tIns="25400" rIns="0" bIns="0" rtlCol="0">
              <a:spAutoFit/>
            </a:bodyPr>
            <a:lstStyle/>
            <a:p>
              <a:pPr marL="12700" marR="5080">
                <a:lnSpc>
                  <a:spcPts val="2030"/>
                </a:lnSpc>
                <a:spcBef>
                  <a:spcPts val="200"/>
                </a:spcBef>
              </a:pPr>
              <a:r>
                <a:rPr lang="it-IT" sz="2400" spc="-1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Il PSMF deve descrivere il sistema di PV e supportare/documentare la sua conformità ai requisiti</a:t>
              </a:r>
              <a:r>
                <a:rPr lang="it-IT" sz="2400" spc="-10" dirty="0">
                  <a:latin typeface="Arial"/>
                  <a:cs typeface="Arial"/>
                </a:rPr>
                <a:t>.</a:t>
              </a:r>
              <a:endParaRPr sz="2400" dirty="0">
                <a:latin typeface="Arial"/>
                <a:cs typeface="Arial"/>
              </a:endParaRPr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34A5A211-F5E0-2DD4-1542-2D335A600F80}"/>
                </a:ext>
              </a:extLst>
            </p:cNvPr>
            <p:cNvSpPr txBox="1"/>
            <p:nvPr/>
          </p:nvSpPr>
          <p:spPr>
            <a:xfrm>
              <a:off x="1366012" y="4284743"/>
              <a:ext cx="2426970" cy="869621"/>
            </a:xfrm>
            <a:prstGeom prst="rect">
              <a:avLst/>
            </a:prstGeom>
          </p:spPr>
          <p:txBody>
            <a:bodyPr vert="horz" wrap="square" lIns="0" tIns="25400" rIns="0" bIns="0" rtlCol="0">
              <a:spAutoFit/>
            </a:bodyPr>
            <a:lstStyle/>
            <a:p>
              <a:pPr marL="12700" marR="5080" algn="just">
                <a:lnSpc>
                  <a:spcPts val="2030"/>
                </a:lnSpc>
                <a:spcBef>
                  <a:spcPts val="200"/>
                </a:spcBef>
              </a:pPr>
              <a:r>
                <a:rPr lang="it-IT" sz="240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Il PSMF contribuisce alla pianificazione e alla conduzione appropriata degli audit del Titolare AIC.</a:t>
              </a:r>
              <a:endParaRPr sz="2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E73221DF-4AFA-CCFA-B4A2-EBB0774B24F9}"/>
                </a:ext>
              </a:extLst>
            </p:cNvPr>
            <p:cNvSpPr txBox="1"/>
            <p:nvPr/>
          </p:nvSpPr>
          <p:spPr>
            <a:xfrm>
              <a:off x="348932" y="849176"/>
              <a:ext cx="10396855" cy="1454914"/>
            </a:xfrm>
            <a:prstGeom prst="rect">
              <a:avLst/>
            </a:prstGeom>
          </p:spPr>
          <p:txBody>
            <a:bodyPr vert="horz" wrap="square" lIns="0" tIns="10795" rIns="0" bIns="0" rtlCol="0">
              <a:spAutoFit/>
            </a:bodyPr>
            <a:lstStyle/>
            <a:p>
              <a:pPr marL="12700" marR="5080">
                <a:lnSpc>
                  <a:spcPct val="100800"/>
                </a:lnSpc>
                <a:spcBef>
                  <a:spcPts val="85"/>
                </a:spcBef>
              </a:pPr>
              <a:r>
                <a:rPr lang="it-IT" sz="280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Da luglio 2012 è entrato in vigore l'obbligo del PSMF, come previsto dal Modulo II delle GVP. </a:t>
              </a:r>
            </a:p>
            <a:p>
              <a:pPr marL="12700" marR="5080">
                <a:lnSpc>
                  <a:spcPct val="100800"/>
                </a:lnSpc>
                <a:spcBef>
                  <a:spcPts val="85"/>
                </a:spcBef>
              </a:pPr>
              <a:r>
                <a:rPr lang="it-IT" sz="280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Dopo l'implementazione del PSMF: </a:t>
              </a:r>
            </a:p>
            <a:p>
              <a:pPr marL="298450" marR="5080" indent="-285750">
                <a:lnSpc>
                  <a:spcPct val="100800"/>
                </a:lnSpc>
                <a:spcBef>
                  <a:spcPts val="85"/>
                </a:spcBef>
                <a:buFont typeface="Arial" panose="020B0604020202020204" pitchFamily="34" charset="0"/>
                <a:buChar char="•"/>
              </a:pPr>
              <a:r>
                <a:rPr lang="it-IT" sz="280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il Titolare AIC è responsabile di garantire che il PSMF sia sempre aggiornato.</a:t>
              </a:r>
            </a:p>
            <a:p>
              <a:pPr marL="298450" marR="5080" indent="-285750">
                <a:lnSpc>
                  <a:spcPct val="100800"/>
                </a:lnSpc>
                <a:spcBef>
                  <a:spcPts val="85"/>
                </a:spcBef>
                <a:buFont typeface="Arial" panose="020B0604020202020204" pitchFamily="34" charset="0"/>
                <a:buChar char="•"/>
              </a:pPr>
              <a:r>
                <a:rPr lang="it-IT" sz="280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Il PSMF non deve essere presentato con ogni domanda, ma viene fornito alle autorità competenti su richiesta.</a:t>
              </a:r>
              <a:endParaRPr lang="en-GB" sz="2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</p:grp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E454AD7-BADE-D7EE-44A5-66A7FB766283}"/>
              </a:ext>
            </a:extLst>
          </p:cNvPr>
          <p:cNvSpPr txBox="1"/>
          <p:nvPr/>
        </p:nvSpPr>
        <p:spPr>
          <a:xfrm>
            <a:off x="5638800" y="4709881"/>
            <a:ext cx="5945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Il PSMF funge da strumento per la EUQPPV per mantenere la supervisione sul sistema FV.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0B6B3D79-BD6B-D3EE-9B36-B07F2B64E905}"/>
              </a:ext>
            </a:extLst>
          </p:cNvPr>
          <p:cNvSpPr txBox="1">
            <a:spLocks/>
          </p:cNvSpPr>
          <p:nvPr/>
        </p:nvSpPr>
        <p:spPr>
          <a:xfrm>
            <a:off x="1219200" y="389193"/>
            <a:ext cx="10515600" cy="42092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b="1" dirty="0"/>
              <a:t>IL PSMF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590983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57DD7-969D-204E-15AC-E79E5EE47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4FB6D2CA-501A-C426-1014-167C00923A74}"/>
              </a:ext>
            </a:extLst>
          </p:cNvPr>
          <p:cNvSpPr/>
          <p:nvPr/>
        </p:nvSpPr>
        <p:spPr>
          <a:xfrm>
            <a:off x="17089002" y="0"/>
            <a:ext cx="3657409" cy="3657409"/>
          </a:xfrm>
          <a:custGeom>
            <a:avLst/>
            <a:gdLst/>
            <a:ahLst/>
            <a:cxnLst/>
            <a:rect l="l" t="t" r="r" b="b"/>
            <a:pathLst>
              <a:path w="3657409" h="3657409">
                <a:moveTo>
                  <a:pt x="0" y="0"/>
                </a:moveTo>
                <a:lnTo>
                  <a:pt x="3657409" y="0"/>
                </a:lnTo>
                <a:lnTo>
                  <a:pt x="3657409" y="3657409"/>
                </a:lnTo>
                <a:lnTo>
                  <a:pt x="0" y="36574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7A28E0D-9788-36C1-A02B-9B3097AAF39F}"/>
              </a:ext>
            </a:extLst>
          </p:cNvPr>
          <p:cNvSpPr/>
          <p:nvPr/>
        </p:nvSpPr>
        <p:spPr>
          <a:xfrm>
            <a:off x="-2810005" y="8777806"/>
            <a:ext cx="3657409" cy="3657409"/>
          </a:xfrm>
          <a:custGeom>
            <a:avLst/>
            <a:gdLst/>
            <a:ahLst/>
            <a:cxnLst/>
            <a:rect l="l" t="t" r="r" b="b"/>
            <a:pathLst>
              <a:path w="3657409" h="3657409">
                <a:moveTo>
                  <a:pt x="0" y="0"/>
                </a:moveTo>
                <a:lnTo>
                  <a:pt x="3657409" y="0"/>
                </a:lnTo>
                <a:lnTo>
                  <a:pt x="3657409" y="3657409"/>
                </a:lnTo>
                <a:lnTo>
                  <a:pt x="0" y="36574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45A83BCF-C591-83D4-462E-829E91122EF6}"/>
              </a:ext>
            </a:extLst>
          </p:cNvPr>
          <p:cNvGrpSpPr>
            <a:grpSpLocks noChangeAspect="1"/>
          </p:cNvGrpSpPr>
          <p:nvPr/>
        </p:nvGrpSpPr>
        <p:grpSpPr>
          <a:xfrm>
            <a:off x="15059025" y="-2806823"/>
            <a:ext cx="4400550" cy="4400550"/>
            <a:chOff x="-2540" y="-2540"/>
            <a:chExt cx="6355080" cy="635508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76BE99AC-B9E4-E6DD-2E17-0FD51B40BF99}"/>
                </a:ext>
              </a:extLst>
            </p:cNvPr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244357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2444F58-B374-92D4-6997-EF75C4F4068F}"/>
              </a:ext>
            </a:extLst>
          </p:cNvPr>
          <p:cNvSpPr txBox="1"/>
          <p:nvPr/>
        </p:nvSpPr>
        <p:spPr>
          <a:xfrm>
            <a:off x="609600" y="438855"/>
            <a:ext cx="62729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>
                <a:latin typeface="Arial" panose="020B0604020202020204" pitchFamily="34" charset="0"/>
                <a:cs typeface="Arial" panose="020B0604020202020204" pitchFamily="34" charset="0"/>
              </a:rPr>
              <a:t>Riferimenti</a:t>
            </a:r>
            <a:r>
              <a:rPr lang="it-IT" sz="4000" b="1" dirty="0"/>
              <a:t> normativi in EU</a:t>
            </a:r>
            <a:endParaRPr lang="en-GB" sz="4000" b="1" dirty="0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C005A452-8298-972B-7471-5D259A7574E9}"/>
              </a:ext>
            </a:extLst>
          </p:cNvPr>
          <p:cNvGrpSpPr/>
          <p:nvPr/>
        </p:nvGrpSpPr>
        <p:grpSpPr>
          <a:xfrm>
            <a:off x="1196874" y="1146422"/>
            <a:ext cx="15431277" cy="8298956"/>
            <a:chOff x="282496" y="1159844"/>
            <a:chExt cx="10569620" cy="5329771"/>
          </a:xfrm>
        </p:grpSpPr>
        <p:sp>
          <p:nvSpPr>
            <p:cNvPr id="4" name="object 5">
              <a:extLst>
                <a:ext uri="{FF2B5EF4-FFF2-40B4-BE49-F238E27FC236}">
                  <a16:creationId xmlns:a16="http://schemas.microsoft.com/office/drawing/2014/main" id="{EF641A70-07A9-0F17-399E-7A8B93EE1346}"/>
                </a:ext>
              </a:extLst>
            </p:cNvPr>
            <p:cNvSpPr/>
            <p:nvPr/>
          </p:nvSpPr>
          <p:spPr>
            <a:xfrm>
              <a:off x="282496" y="3811150"/>
              <a:ext cx="9517696" cy="0"/>
            </a:xfrm>
            <a:custGeom>
              <a:avLst/>
              <a:gdLst/>
              <a:ahLst/>
              <a:cxnLst/>
              <a:rect l="l" t="t" r="r" b="b"/>
              <a:pathLst>
                <a:path w="9956800">
                  <a:moveTo>
                    <a:pt x="0" y="0"/>
                  </a:moveTo>
                  <a:lnTo>
                    <a:pt x="9956800" y="0"/>
                  </a:lnTo>
                </a:path>
              </a:pathLst>
            </a:custGeom>
            <a:ln w="57150">
              <a:solidFill>
                <a:srgbClr val="426BB9"/>
              </a:solidFill>
            </a:ln>
          </p:spPr>
          <p:txBody>
            <a:bodyPr wrap="square" lIns="0" tIns="0" rIns="0" bIns="0" rtlCol="0"/>
            <a:lstStyle/>
            <a:p>
              <a:endParaRPr sz="2800"/>
            </a:p>
          </p:txBody>
        </p:sp>
        <p:sp>
          <p:nvSpPr>
            <p:cNvPr id="7" name="object 10">
              <a:extLst>
                <a:ext uri="{FF2B5EF4-FFF2-40B4-BE49-F238E27FC236}">
                  <a16:creationId xmlns:a16="http://schemas.microsoft.com/office/drawing/2014/main" id="{7A32EE90-3345-A96A-BA97-752345281633}"/>
                </a:ext>
              </a:extLst>
            </p:cNvPr>
            <p:cNvSpPr txBox="1"/>
            <p:nvPr/>
          </p:nvSpPr>
          <p:spPr>
            <a:xfrm>
              <a:off x="6695408" y="4443427"/>
              <a:ext cx="4156708" cy="1502222"/>
            </a:xfrm>
            <a:prstGeom prst="rect">
              <a:avLst/>
            </a:prstGeom>
          </p:spPr>
          <p:txBody>
            <a:bodyPr vert="horz" wrap="square" lIns="0" tIns="107950" rIns="0" bIns="0" rtlCol="0">
              <a:spAutoFit/>
            </a:bodyPr>
            <a:lstStyle/>
            <a:p>
              <a:pPr marL="52069">
                <a:lnSpc>
                  <a:spcPct val="100000"/>
                </a:lnSpc>
                <a:spcBef>
                  <a:spcPts val="850"/>
                </a:spcBef>
              </a:pPr>
              <a:r>
                <a:rPr sz="2800" b="1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Article</a:t>
              </a:r>
              <a:r>
                <a:rPr sz="2800" b="1" spc="-9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sz="2800" b="1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104(3)(b)</a:t>
              </a:r>
              <a:r>
                <a:rPr sz="2800" b="1" spc="-55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sz="2800" b="1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of</a:t>
              </a:r>
              <a:r>
                <a:rPr sz="2800" b="1" spc="-6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sz="2800" b="1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Directive</a:t>
              </a:r>
              <a:r>
                <a:rPr sz="2800" b="1" spc="-75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sz="2800" b="1" spc="-1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2010/84/EU</a:t>
              </a:r>
              <a:endParaRPr sz="2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endParaRPr>
            </a:p>
            <a:p>
              <a:pPr marL="12700" marR="395605">
                <a:lnSpc>
                  <a:spcPct val="100800"/>
                </a:lnSpc>
                <a:spcBef>
                  <a:spcPts val="735"/>
                </a:spcBef>
              </a:pPr>
              <a:r>
                <a:rPr lang="it-IT" sz="280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Il Titolare AIC deve mantenere il PSMF e lo deve rendere disponibile su richiesta.</a:t>
              </a:r>
              <a:endParaRPr sz="2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0" name="object 12">
              <a:extLst>
                <a:ext uri="{FF2B5EF4-FFF2-40B4-BE49-F238E27FC236}">
                  <a16:creationId xmlns:a16="http://schemas.microsoft.com/office/drawing/2014/main" id="{D21519C6-3745-0BE2-2856-59FF409CF2C3}"/>
                </a:ext>
              </a:extLst>
            </p:cNvPr>
            <p:cNvSpPr txBox="1"/>
            <p:nvPr/>
          </p:nvSpPr>
          <p:spPr>
            <a:xfrm>
              <a:off x="748365" y="4518854"/>
              <a:ext cx="5196492" cy="1970761"/>
            </a:xfrm>
            <a:prstGeom prst="rect">
              <a:avLst/>
            </a:prstGeom>
          </p:spPr>
          <p:txBody>
            <a:bodyPr vert="horz" wrap="square" lIns="0" tIns="10795" rIns="0" bIns="0" rtlCol="0">
              <a:spAutoFit/>
            </a:bodyPr>
            <a:lstStyle/>
            <a:p>
              <a:pPr marL="38100" marR="339090">
                <a:lnSpc>
                  <a:spcPct val="100800"/>
                </a:lnSpc>
                <a:spcBef>
                  <a:spcPts val="85"/>
                </a:spcBef>
              </a:pPr>
              <a:r>
                <a:rPr sz="2800" b="1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Regulation</a:t>
              </a:r>
              <a:r>
                <a:rPr sz="2800" b="1" spc="-65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sz="2800" b="1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(EU)</a:t>
              </a:r>
              <a:r>
                <a:rPr sz="2800" b="1" spc="-15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sz="2800" b="1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No</a:t>
              </a:r>
              <a:r>
                <a:rPr sz="2800" b="1" spc="-6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sz="2800" b="1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1235/2010,</a:t>
              </a:r>
              <a:r>
                <a:rPr sz="2800" b="1" spc="-6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sz="2800" b="1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Regulation</a:t>
              </a:r>
              <a:r>
                <a:rPr sz="2800" b="1" spc="-6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sz="2800" b="1" spc="-2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(EC) </a:t>
              </a:r>
              <a:r>
                <a:rPr sz="2800" b="1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No.</a:t>
              </a:r>
              <a:r>
                <a:rPr sz="2800" b="1" spc="-25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sz="2800" b="1" spc="-1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726/2004</a:t>
              </a:r>
              <a:endParaRPr sz="2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endParaRPr>
            </a:p>
            <a:p>
              <a:pPr marL="12700" marR="5080">
                <a:lnSpc>
                  <a:spcPct val="100899"/>
                </a:lnSpc>
                <a:spcBef>
                  <a:spcPts val="305"/>
                </a:spcBef>
              </a:pPr>
              <a:r>
                <a:rPr lang="it-IT" sz="280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Nel caso di medicinali fabbricati all'interno dell’EU, le autorità di vigilanza per la fabbricazione sono le autorità competenti dello Stato membro in cui si trova il PSMF del Titolare AIC.</a:t>
              </a:r>
              <a:endParaRPr sz="2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1" name="object 14">
              <a:extLst>
                <a:ext uri="{FF2B5EF4-FFF2-40B4-BE49-F238E27FC236}">
                  <a16:creationId xmlns:a16="http://schemas.microsoft.com/office/drawing/2014/main" id="{E5F11FD4-2DD6-DEB6-B39D-290B1C9E77C3}"/>
                </a:ext>
              </a:extLst>
            </p:cNvPr>
            <p:cNvSpPr txBox="1"/>
            <p:nvPr/>
          </p:nvSpPr>
          <p:spPr>
            <a:xfrm>
              <a:off x="618199" y="1159844"/>
              <a:ext cx="7696709" cy="195000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250"/>
                </a:spcBef>
              </a:pPr>
              <a:endParaRPr sz="2800" dirty="0">
                <a:latin typeface="Arial"/>
                <a:cs typeface="Arial"/>
              </a:endParaRPr>
            </a:p>
            <a:p>
              <a:pPr marL="59690">
                <a:lnSpc>
                  <a:spcPct val="100000"/>
                </a:lnSpc>
              </a:pPr>
              <a:r>
                <a:rPr sz="2800" b="1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IR</a:t>
              </a:r>
              <a:r>
                <a:rPr sz="2800" b="1" spc="-114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sz="2800" b="1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Art</a:t>
              </a:r>
              <a:r>
                <a:rPr sz="2800" b="1" spc="-25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sz="2800" b="1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4(4),</a:t>
              </a:r>
              <a:r>
                <a:rPr sz="2800" b="1" spc="-65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sz="2800" b="1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REG</a:t>
              </a:r>
              <a:r>
                <a:rPr sz="2800" b="1" spc="-7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sz="2800" b="1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Art</a:t>
              </a:r>
              <a:r>
                <a:rPr sz="2800" b="1" spc="-2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sz="2800" b="1" spc="-1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57(2)(c)</a:t>
              </a:r>
              <a:endParaRPr sz="2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endParaRPr>
            </a:p>
            <a:p>
              <a:pPr marL="28575" marR="5080">
                <a:lnSpc>
                  <a:spcPct val="100800"/>
                </a:lnSpc>
                <a:spcBef>
                  <a:spcPts val="75"/>
                </a:spcBef>
              </a:pPr>
              <a:r>
                <a:rPr lang="it-IT" sz="280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Il Titolare AIC può notificare ad EMA le modifiche amministrative riguardanti la EUQPPV e l'ubicazione del PSMF solo attraverso la banca dati dell'articolo 57, senza la necessità di presentare una variazione di tipo IA (mantenimento delle informazioni sulla EUQPPV e sull'ubicazione del PSMF)</a:t>
              </a:r>
              <a:endParaRPr sz="2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</p:grpSp>
      <p:sp>
        <p:nvSpPr>
          <p:cNvPr id="13" name="object 6">
            <a:extLst>
              <a:ext uri="{FF2B5EF4-FFF2-40B4-BE49-F238E27FC236}">
                <a16:creationId xmlns:a16="http://schemas.microsoft.com/office/drawing/2014/main" id="{D3D31B8A-1E93-81A7-D2A8-EC2A08CA34C1}"/>
              </a:ext>
            </a:extLst>
          </p:cNvPr>
          <p:cNvSpPr/>
          <p:nvPr/>
        </p:nvSpPr>
        <p:spPr>
          <a:xfrm>
            <a:off x="2128832" y="5013047"/>
            <a:ext cx="309568" cy="282853"/>
          </a:xfrm>
          <a:custGeom>
            <a:avLst/>
            <a:gdLst/>
            <a:ahLst/>
            <a:cxnLst/>
            <a:rect l="l" t="t" r="r" b="b"/>
            <a:pathLst>
              <a:path w="323850" h="314325">
                <a:moveTo>
                  <a:pt x="161925" y="0"/>
                </a:moveTo>
                <a:lnTo>
                  <a:pt x="110742" y="8011"/>
                </a:lnTo>
                <a:lnTo>
                  <a:pt x="66292" y="30317"/>
                </a:lnTo>
                <a:lnTo>
                  <a:pt x="31240" y="64328"/>
                </a:lnTo>
                <a:lnTo>
                  <a:pt x="8254" y="107452"/>
                </a:lnTo>
                <a:lnTo>
                  <a:pt x="0" y="157099"/>
                </a:lnTo>
                <a:lnTo>
                  <a:pt x="8254" y="206807"/>
                </a:lnTo>
                <a:lnTo>
                  <a:pt x="31240" y="249969"/>
                </a:lnTo>
                <a:lnTo>
                  <a:pt x="66292" y="283999"/>
                </a:lnTo>
                <a:lnTo>
                  <a:pt x="110742" y="306312"/>
                </a:lnTo>
                <a:lnTo>
                  <a:pt x="161925" y="314325"/>
                </a:lnTo>
                <a:lnTo>
                  <a:pt x="213107" y="306312"/>
                </a:lnTo>
                <a:lnTo>
                  <a:pt x="257557" y="283999"/>
                </a:lnTo>
                <a:lnTo>
                  <a:pt x="292609" y="249969"/>
                </a:lnTo>
                <a:lnTo>
                  <a:pt x="315595" y="206807"/>
                </a:lnTo>
                <a:lnTo>
                  <a:pt x="323850" y="157099"/>
                </a:lnTo>
                <a:lnTo>
                  <a:pt x="315595" y="107452"/>
                </a:lnTo>
                <a:lnTo>
                  <a:pt x="292609" y="64328"/>
                </a:lnTo>
                <a:lnTo>
                  <a:pt x="257557" y="30317"/>
                </a:lnTo>
                <a:lnTo>
                  <a:pt x="213107" y="8011"/>
                </a:lnTo>
                <a:lnTo>
                  <a:pt x="161925" y="0"/>
                </a:lnTo>
                <a:close/>
              </a:path>
            </a:pathLst>
          </a:custGeom>
          <a:solidFill>
            <a:srgbClr val="588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CCFC6565-3F43-7813-2378-E50F68EE5E88}"/>
              </a:ext>
            </a:extLst>
          </p:cNvPr>
          <p:cNvSpPr/>
          <p:nvPr/>
        </p:nvSpPr>
        <p:spPr>
          <a:xfrm>
            <a:off x="2288168" y="4425969"/>
            <a:ext cx="0" cy="588562"/>
          </a:xfrm>
          <a:custGeom>
            <a:avLst/>
            <a:gdLst/>
            <a:ahLst/>
            <a:cxnLst/>
            <a:rect l="l" t="t" r="r" b="b"/>
            <a:pathLst>
              <a:path h="654050">
                <a:moveTo>
                  <a:pt x="0" y="0"/>
                </a:moveTo>
                <a:lnTo>
                  <a:pt x="0" y="654050"/>
                </a:lnTo>
              </a:path>
            </a:pathLst>
          </a:custGeom>
          <a:ln w="9525">
            <a:solidFill>
              <a:srgbClr val="426BB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6">
            <a:extLst>
              <a:ext uri="{FF2B5EF4-FFF2-40B4-BE49-F238E27FC236}">
                <a16:creationId xmlns:a16="http://schemas.microsoft.com/office/drawing/2014/main" id="{DC2861F5-3C33-8E9C-A851-A6261086F4CA}"/>
              </a:ext>
            </a:extLst>
          </p:cNvPr>
          <p:cNvSpPr/>
          <p:nvPr/>
        </p:nvSpPr>
        <p:spPr>
          <a:xfrm>
            <a:off x="6391074" y="5069083"/>
            <a:ext cx="309568" cy="282853"/>
          </a:xfrm>
          <a:custGeom>
            <a:avLst/>
            <a:gdLst/>
            <a:ahLst/>
            <a:cxnLst/>
            <a:rect l="l" t="t" r="r" b="b"/>
            <a:pathLst>
              <a:path w="323850" h="314325">
                <a:moveTo>
                  <a:pt x="161925" y="0"/>
                </a:moveTo>
                <a:lnTo>
                  <a:pt x="110742" y="8011"/>
                </a:lnTo>
                <a:lnTo>
                  <a:pt x="66292" y="30317"/>
                </a:lnTo>
                <a:lnTo>
                  <a:pt x="31240" y="64328"/>
                </a:lnTo>
                <a:lnTo>
                  <a:pt x="8254" y="107452"/>
                </a:lnTo>
                <a:lnTo>
                  <a:pt x="0" y="157099"/>
                </a:lnTo>
                <a:lnTo>
                  <a:pt x="8254" y="206807"/>
                </a:lnTo>
                <a:lnTo>
                  <a:pt x="31240" y="249969"/>
                </a:lnTo>
                <a:lnTo>
                  <a:pt x="66292" y="283999"/>
                </a:lnTo>
                <a:lnTo>
                  <a:pt x="110742" y="306312"/>
                </a:lnTo>
                <a:lnTo>
                  <a:pt x="161925" y="314325"/>
                </a:lnTo>
                <a:lnTo>
                  <a:pt x="213107" y="306312"/>
                </a:lnTo>
                <a:lnTo>
                  <a:pt x="257557" y="283999"/>
                </a:lnTo>
                <a:lnTo>
                  <a:pt x="292609" y="249969"/>
                </a:lnTo>
                <a:lnTo>
                  <a:pt x="315595" y="206807"/>
                </a:lnTo>
                <a:lnTo>
                  <a:pt x="323850" y="157099"/>
                </a:lnTo>
                <a:lnTo>
                  <a:pt x="315595" y="107452"/>
                </a:lnTo>
                <a:lnTo>
                  <a:pt x="292609" y="64328"/>
                </a:lnTo>
                <a:lnTo>
                  <a:pt x="257557" y="30317"/>
                </a:lnTo>
                <a:lnTo>
                  <a:pt x="213107" y="8011"/>
                </a:lnTo>
                <a:lnTo>
                  <a:pt x="161925" y="0"/>
                </a:lnTo>
                <a:close/>
              </a:path>
            </a:pathLst>
          </a:custGeom>
          <a:solidFill>
            <a:srgbClr val="588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id="{606285E5-79B8-FE0F-AB8B-E495F003B88B}"/>
              </a:ext>
            </a:extLst>
          </p:cNvPr>
          <p:cNvSpPr/>
          <p:nvPr/>
        </p:nvSpPr>
        <p:spPr>
          <a:xfrm rot="10800000" flipV="1">
            <a:off x="6248401" y="5314546"/>
            <a:ext cx="275659" cy="983730"/>
          </a:xfrm>
          <a:custGeom>
            <a:avLst/>
            <a:gdLst/>
            <a:ahLst/>
            <a:cxnLst/>
            <a:rect l="l" t="t" r="r" b="b"/>
            <a:pathLst>
              <a:path h="654050">
                <a:moveTo>
                  <a:pt x="0" y="0"/>
                </a:moveTo>
                <a:lnTo>
                  <a:pt x="0" y="654050"/>
                </a:lnTo>
              </a:path>
            </a:pathLst>
          </a:custGeom>
          <a:ln w="9525">
            <a:solidFill>
              <a:srgbClr val="426BB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9">
            <a:extLst>
              <a:ext uri="{FF2B5EF4-FFF2-40B4-BE49-F238E27FC236}">
                <a16:creationId xmlns:a16="http://schemas.microsoft.com/office/drawing/2014/main" id="{AD4165DF-B986-2E8B-3051-DBA7D9CC3A76}"/>
              </a:ext>
            </a:extLst>
          </p:cNvPr>
          <p:cNvSpPr/>
          <p:nvPr/>
        </p:nvSpPr>
        <p:spPr>
          <a:xfrm>
            <a:off x="11811000" y="5316937"/>
            <a:ext cx="54372" cy="855555"/>
          </a:xfrm>
          <a:custGeom>
            <a:avLst/>
            <a:gdLst/>
            <a:ahLst/>
            <a:cxnLst/>
            <a:rect l="l" t="t" r="r" b="b"/>
            <a:pathLst>
              <a:path h="654050">
                <a:moveTo>
                  <a:pt x="0" y="0"/>
                </a:moveTo>
                <a:lnTo>
                  <a:pt x="0" y="654050"/>
                </a:lnTo>
              </a:path>
            </a:pathLst>
          </a:custGeom>
          <a:ln w="9525">
            <a:solidFill>
              <a:srgbClr val="426BB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DEF17E22-4F01-72FE-0624-0D897D9136EF}"/>
              </a:ext>
            </a:extLst>
          </p:cNvPr>
          <p:cNvSpPr/>
          <p:nvPr/>
        </p:nvSpPr>
        <p:spPr>
          <a:xfrm>
            <a:off x="11653832" y="5013047"/>
            <a:ext cx="309568" cy="282853"/>
          </a:xfrm>
          <a:custGeom>
            <a:avLst/>
            <a:gdLst/>
            <a:ahLst/>
            <a:cxnLst/>
            <a:rect l="l" t="t" r="r" b="b"/>
            <a:pathLst>
              <a:path w="323850" h="314325">
                <a:moveTo>
                  <a:pt x="161925" y="0"/>
                </a:moveTo>
                <a:lnTo>
                  <a:pt x="110752" y="8011"/>
                </a:lnTo>
                <a:lnTo>
                  <a:pt x="66303" y="30317"/>
                </a:lnTo>
                <a:lnTo>
                  <a:pt x="31248" y="64328"/>
                </a:lnTo>
                <a:lnTo>
                  <a:pt x="8257" y="107452"/>
                </a:lnTo>
                <a:lnTo>
                  <a:pt x="0" y="157099"/>
                </a:lnTo>
                <a:lnTo>
                  <a:pt x="8257" y="206807"/>
                </a:lnTo>
                <a:lnTo>
                  <a:pt x="31248" y="249969"/>
                </a:lnTo>
                <a:lnTo>
                  <a:pt x="66303" y="283999"/>
                </a:lnTo>
                <a:lnTo>
                  <a:pt x="110752" y="306312"/>
                </a:lnTo>
                <a:lnTo>
                  <a:pt x="161925" y="314325"/>
                </a:lnTo>
                <a:lnTo>
                  <a:pt x="213097" y="306312"/>
                </a:lnTo>
                <a:lnTo>
                  <a:pt x="257546" y="283999"/>
                </a:lnTo>
                <a:lnTo>
                  <a:pt x="292601" y="249969"/>
                </a:lnTo>
                <a:lnTo>
                  <a:pt x="315592" y="206807"/>
                </a:lnTo>
                <a:lnTo>
                  <a:pt x="323850" y="157099"/>
                </a:lnTo>
                <a:lnTo>
                  <a:pt x="315592" y="107452"/>
                </a:lnTo>
                <a:lnTo>
                  <a:pt x="292601" y="64328"/>
                </a:lnTo>
                <a:lnTo>
                  <a:pt x="257546" y="30317"/>
                </a:lnTo>
                <a:lnTo>
                  <a:pt x="213097" y="8011"/>
                </a:lnTo>
                <a:lnTo>
                  <a:pt x="161925" y="0"/>
                </a:lnTo>
                <a:close/>
              </a:path>
            </a:pathLst>
          </a:custGeom>
          <a:solidFill>
            <a:srgbClr val="28559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3136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F40BC8-21B5-AB07-DAE7-BDF542951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0E5F7DFB-6461-0D7C-0CB1-A46FC2CEF961}"/>
              </a:ext>
            </a:extLst>
          </p:cNvPr>
          <p:cNvSpPr/>
          <p:nvPr/>
        </p:nvSpPr>
        <p:spPr>
          <a:xfrm>
            <a:off x="17089002" y="0"/>
            <a:ext cx="3657409" cy="3657409"/>
          </a:xfrm>
          <a:custGeom>
            <a:avLst/>
            <a:gdLst/>
            <a:ahLst/>
            <a:cxnLst/>
            <a:rect l="l" t="t" r="r" b="b"/>
            <a:pathLst>
              <a:path w="3657409" h="3657409">
                <a:moveTo>
                  <a:pt x="0" y="0"/>
                </a:moveTo>
                <a:lnTo>
                  <a:pt x="3657409" y="0"/>
                </a:lnTo>
                <a:lnTo>
                  <a:pt x="3657409" y="3657409"/>
                </a:lnTo>
                <a:lnTo>
                  <a:pt x="0" y="36574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04D3345B-025C-7696-F7A7-B44DB070F800}"/>
              </a:ext>
            </a:extLst>
          </p:cNvPr>
          <p:cNvSpPr/>
          <p:nvPr/>
        </p:nvSpPr>
        <p:spPr>
          <a:xfrm>
            <a:off x="-2810005" y="8777806"/>
            <a:ext cx="3657409" cy="3657409"/>
          </a:xfrm>
          <a:custGeom>
            <a:avLst/>
            <a:gdLst/>
            <a:ahLst/>
            <a:cxnLst/>
            <a:rect l="l" t="t" r="r" b="b"/>
            <a:pathLst>
              <a:path w="3657409" h="3657409">
                <a:moveTo>
                  <a:pt x="0" y="0"/>
                </a:moveTo>
                <a:lnTo>
                  <a:pt x="3657409" y="0"/>
                </a:lnTo>
                <a:lnTo>
                  <a:pt x="3657409" y="3657409"/>
                </a:lnTo>
                <a:lnTo>
                  <a:pt x="0" y="36574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DB947F3B-68B1-9313-622B-EF5F8DC5390C}"/>
              </a:ext>
            </a:extLst>
          </p:cNvPr>
          <p:cNvGrpSpPr>
            <a:grpSpLocks noChangeAspect="1"/>
          </p:cNvGrpSpPr>
          <p:nvPr/>
        </p:nvGrpSpPr>
        <p:grpSpPr>
          <a:xfrm>
            <a:off x="15059025" y="-2806823"/>
            <a:ext cx="4400550" cy="4400550"/>
            <a:chOff x="-2540" y="-2540"/>
            <a:chExt cx="6355080" cy="635508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159D93C4-3924-8251-4616-CB9FBA0E7012}"/>
                </a:ext>
              </a:extLst>
            </p:cNvPr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244357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uppo 6">
            <a:extLst>
              <a:ext uri="{FF2B5EF4-FFF2-40B4-BE49-F238E27FC236}">
                <a16:creationId xmlns:a16="http://schemas.microsoft.com/office/drawing/2014/main" id="{90CD023E-3115-22B1-69B1-0152E051FE80}"/>
              </a:ext>
            </a:extLst>
          </p:cNvPr>
          <p:cNvGrpSpPr/>
          <p:nvPr/>
        </p:nvGrpSpPr>
        <p:grpSpPr>
          <a:xfrm>
            <a:off x="847404" y="632227"/>
            <a:ext cx="16241598" cy="7246369"/>
            <a:chOff x="564936" y="421484"/>
            <a:chExt cx="10827732" cy="4830912"/>
          </a:xfrm>
        </p:grpSpPr>
        <p:grpSp>
          <p:nvGrpSpPr>
            <p:cNvPr id="10" name="Gruppo 9">
              <a:extLst>
                <a:ext uri="{FF2B5EF4-FFF2-40B4-BE49-F238E27FC236}">
                  <a16:creationId xmlns:a16="http://schemas.microsoft.com/office/drawing/2014/main" id="{4C06CFD3-5738-A826-DA4A-83008698D379}"/>
                </a:ext>
              </a:extLst>
            </p:cNvPr>
            <p:cNvGrpSpPr/>
            <p:nvPr/>
          </p:nvGrpSpPr>
          <p:grpSpPr>
            <a:xfrm>
              <a:off x="564936" y="421484"/>
              <a:ext cx="10827732" cy="4830912"/>
              <a:chOff x="564936" y="421484"/>
              <a:chExt cx="10827732" cy="4830912"/>
            </a:xfrm>
          </p:grpSpPr>
          <p:sp>
            <p:nvSpPr>
              <p:cNvPr id="12" name="object 2">
                <a:extLst>
                  <a:ext uri="{FF2B5EF4-FFF2-40B4-BE49-F238E27FC236}">
                    <a16:creationId xmlns:a16="http://schemas.microsoft.com/office/drawing/2014/main" id="{9C129E4C-F0B5-72CE-2E19-7A32AA93FE07}"/>
                  </a:ext>
                </a:extLst>
              </p:cNvPr>
              <p:cNvSpPr txBox="1"/>
              <p:nvPr/>
            </p:nvSpPr>
            <p:spPr>
              <a:xfrm>
                <a:off x="564936" y="421484"/>
                <a:ext cx="9911080" cy="1317455"/>
              </a:xfrm>
              <a:prstGeom prst="rect">
                <a:avLst/>
              </a:prstGeom>
            </p:spPr>
            <p:txBody>
              <a:bodyPr vert="horz" wrap="square" lIns="0" tIns="19050" rIns="0" bIns="0" rtlCol="0">
                <a:spAutoFit/>
              </a:bodyPr>
              <a:lstStyle/>
              <a:p>
                <a:pPr marL="19050" defTabSz="1371600">
                  <a:spcBef>
                    <a:spcPts val="150"/>
                  </a:spcBef>
                </a:pPr>
                <a:r>
                  <a:rPr lang="it-IT" sz="4000" b="1" kern="0" dirty="0">
                    <a:solidFill>
                      <a:sysClr val="windowText" lastClr="000000"/>
                    </a:solidFill>
                    <a:uFill>
                      <a:solidFill>
                        <a:srgbClr val="000000"/>
                      </a:solidFill>
                    </a:uFill>
                    <a:latin typeface="Arial"/>
                    <a:cs typeface="Arial"/>
                  </a:rPr>
                  <a:t>Obiettivi del PSMF</a:t>
                </a:r>
                <a:endParaRPr lang="it-IT" sz="4000" b="1" kern="0" dirty="0">
                  <a:solidFill>
                    <a:sysClr val="windowText" lastClr="000000"/>
                  </a:solidFill>
                  <a:latin typeface="Arial"/>
                  <a:cs typeface="Arial"/>
                </a:endParaRPr>
              </a:p>
              <a:p>
                <a:pPr marL="19050" defTabSz="1371600">
                  <a:spcBef>
                    <a:spcPts val="2280"/>
                  </a:spcBef>
                </a:pPr>
                <a:r>
                  <a:rPr lang="it-IT" sz="3200" kern="0" dirty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cs typeface="Arial"/>
                  </a:rPr>
                  <a:t>Attraverso la produzione e il mantenimento del PSMF il titolare AIC e la EUQPPV è in grado di: </a:t>
                </a:r>
              </a:p>
            </p:txBody>
          </p:sp>
          <p:sp>
            <p:nvSpPr>
              <p:cNvPr id="13" name="object 4">
                <a:extLst>
                  <a:ext uri="{FF2B5EF4-FFF2-40B4-BE49-F238E27FC236}">
                    <a16:creationId xmlns:a16="http://schemas.microsoft.com/office/drawing/2014/main" id="{12D8F682-1B44-DB1F-E69E-CA576F74116A}"/>
                  </a:ext>
                </a:extLst>
              </p:cNvPr>
              <p:cNvSpPr txBox="1"/>
              <p:nvPr/>
            </p:nvSpPr>
            <p:spPr>
              <a:xfrm>
                <a:off x="591830" y="2155244"/>
                <a:ext cx="5531064" cy="283027"/>
              </a:xfrm>
              <a:prstGeom prst="rect">
                <a:avLst/>
              </a:prstGeom>
            </p:spPr>
            <p:txBody>
              <a:bodyPr vert="horz" wrap="square" lIns="0" tIns="16193" rIns="0" bIns="0" rtlCol="0">
                <a:spAutoFit/>
              </a:bodyPr>
              <a:lstStyle/>
              <a:p>
                <a:pPr marL="446723" marR="7620" indent="-428625" defTabSz="1371600">
                  <a:lnSpc>
                    <a:spcPct val="100800"/>
                  </a:lnSpc>
                  <a:spcBef>
                    <a:spcPts val="127"/>
                  </a:spcBef>
                  <a:buFont typeface="Wingdings"/>
                  <a:buChar char=""/>
                  <a:tabLst>
                    <a:tab pos="446723" algn="l"/>
                  </a:tabLst>
                </a:pPr>
                <a:r>
                  <a:rPr lang="it-IT" sz="2800" kern="0" dirty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cs typeface="Arial"/>
                  </a:rPr>
                  <a:t>Documentare il sistema di farmacovigilanza</a:t>
                </a:r>
              </a:p>
            </p:txBody>
          </p:sp>
          <p:sp>
            <p:nvSpPr>
              <p:cNvPr id="14" name="object 5">
                <a:extLst>
                  <a:ext uri="{FF2B5EF4-FFF2-40B4-BE49-F238E27FC236}">
                    <a16:creationId xmlns:a16="http://schemas.microsoft.com/office/drawing/2014/main" id="{546B4430-27DF-B349-66CF-046758A00973}"/>
                  </a:ext>
                </a:extLst>
              </p:cNvPr>
              <p:cNvSpPr txBox="1"/>
              <p:nvPr/>
            </p:nvSpPr>
            <p:spPr>
              <a:xfrm>
                <a:off x="564936" y="2911565"/>
                <a:ext cx="10827732" cy="573149"/>
              </a:xfrm>
              <a:prstGeom prst="rect">
                <a:avLst/>
              </a:prstGeom>
            </p:spPr>
            <p:txBody>
              <a:bodyPr vert="horz" wrap="square" lIns="0" tIns="16193" rIns="0" bIns="0" rtlCol="0">
                <a:spAutoFit/>
              </a:bodyPr>
              <a:lstStyle/>
              <a:p>
                <a:pPr marL="447675" marR="7620" indent="-428625" defTabSz="1371600">
                  <a:lnSpc>
                    <a:spcPct val="100800"/>
                  </a:lnSpc>
                  <a:spcBef>
                    <a:spcPts val="127"/>
                  </a:spcBef>
                  <a:buFont typeface="Wingdings"/>
                  <a:buChar char=""/>
                  <a:tabLst>
                    <a:tab pos="447675" algn="l"/>
                  </a:tabLst>
                </a:pPr>
                <a:r>
                  <a:rPr lang="it-IT" sz="2800" kern="0" dirty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cs typeface="Arial"/>
                  </a:rPr>
                  <a:t>Dimostrare che il sistema di farmacovigilanza dell'azienda è conforme ai requisiti regolatori come stabilito nel Regolamento UE (Regolamento (UE) 1235/2010) e nella Direttiva 2010/84/UE.</a:t>
                </a:r>
              </a:p>
            </p:txBody>
          </p:sp>
          <p:sp>
            <p:nvSpPr>
              <p:cNvPr id="17" name="object 23">
                <a:extLst>
                  <a:ext uri="{FF2B5EF4-FFF2-40B4-BE49-F238E27FC236}">
                    <a16:creationId xmlns:a16="http://schemas.microsoft.com/office/drawing/2014/main" id="{301D520B-36B6-56E8-7FCE-ADE77F5F2100}"/>
                  </a:ext>
                </a:extLst>
              </p:cNvPr>
              <p:cNvSpPr txBox="1"/>
              <p:nvPr/>
            </p:nvSpPr>
            <p:spPr>
              <a:xfrm>
                <a:off x="588842" y="4081904"/>
                <a:ext cx="10587158" cy="1170492"/>
              </a:xfrm>
              <a:prstGeom prst="rect">
                <a:avLst/>
              </a:prstGeom>
            </p:spPr>
            <p:txBody>
              <a:bodyPr vert="horz" wrap="square" lIns="0" tIns="16193" rIns="0" bIns="0" rtlCol="0">
                <a:spAutoFit/>
              </a:bodyPr>
              <a:lstStyle/>
              <a:p>
                <a:pPr marL="447675" marR="246698" indent="-429578" defTabSz="1371600">
                  <a:lnSpc>
                    <a:spcPct val="100800"/>
                  </a:lnSpc>
                  <a:spcBef>
                    <a:spcPts val="127"/>
                  </a:spcBef>
                  <a:buFont typeface="Wingdings"/>
                  <a:buChar char=""/>
                  <a:tabLst>
                    <a:tab pos="447675" algn="l"/>
                  </a:tabLst>
                </a:pPr>
                <a:r>
                  <a:rPr lang="it-IT" sz="2800" kern="0" dirty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cs typeface="Arial"/>
                  </a:rPr>
                  <a:t>Raccogliere informazioni sulle carenze del sistema o sulla non conformità ai requisiti.</a:t>
                </a:r>
              </a:p>
              <a:p>
                <a:pPr marL="447675" marR="246698" indent="-429578" defTabSz="1371600">
                  <a:lnSpc>
                    <a:spcPct val="100800"/>
                  </a:lnSpc>
                  <a:spcBef>
                    <a:spcPts val="127"/>
                  </a:spcBef>
                  <a:buFont typeface="Wingdings"/>
                  <a:buChar char=""/>
                  <a:tabLst>
                    <a:tab pos="447675" algn="l"/>
                  </a:tabLst>
                </a:pPr>
                <a:endParaRPr lang="it-IT" sz="2800" kern="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endParaRPr>
              </a:p>
              <a:p>
                <a:pPr marL="447675" marR="246698" indent="-429578" defTabSz="1371600">
                  <a:lnSpc>
                    <a:spcPct val="100800"/>
                  </a:lnSpc>
                  <a:spcBef>
                    <a:spcPts val="127"/>
                  </a:spcBef>
                  <a:buFont typeface="Wingdings"/>
                  <a:buChar char=""/>
                  <a:tabLst>
                    <a:tab pos="447675" algn="l"/>
                  </a:tabLst>
                </a:pPr>
                <a:r>
                  <a:rPr lang="it-IT" sz="2800" kern="0" dirty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cs typeface="Arial"/>
                  </a:rPr>
                  <a:t>Raccogliere informazioni sui rischi o su un effettivo fallimento nella conduzione di aspetti specifici di PV</a:t>
                </a:r>
              </a:p>
            </p:txBody>
          </p:sp>
        </p:grpSp>
        <p:sp>
          <p:nvSpPr>
            <p:cNvPr id="11" name="object 24">
              <a:extLst>
                <a:ext uri="{FF2B5EF4-FFF2-40B4-BE49-F238E27FC236}">
                  <a16:creationId xmlns:a16="http://schemas.microsoft.com/office/drawing/2014/main" id="{812F2803-6172-1394-46E8-C9B6DB467930}"/>
                </a:ext>
              </a:extLst>
            </p:cNvPr>
            <p:cNvSpPr txBox="1"/>
            <p:nvPr/>
          </p:nvSpPr>
          <p:spPr>
            <a:xfrm>
              <a:off x="1160780" y="2340292"/>
              <a:ext cx="527685" cy="300082"/>
            </a:xfrm>
            <a:prstGeom prst="rect">
              <a:avLst/>
            </a:prstGeom>
          </p:spPr>
          <p:txBody>
            <a:bodyPr vert="horz" wrap="square" lIns="0" tIns="19050" rIns="0" bIns="0" rtlCol="0">
              <a:spAutoFit/>
            </a:bodyPr>
            <a:lstStyle/>
            <a:p>
              <a:pPr marL="19050" defTabSz="1371600">
                <a:spcBef>
                  <a:spcPts val="150"/>
                </a:spcBef>
              </a:pPr>
              <a:endParaRPr lang="it-IT" sz="2800" kern="0" dirty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6835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436A29-A15C-F7A3-0784-9AA09F077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6ADB4E04-F7DA-B86D-C035-418A6C5759AD}"/>
              </a:ext>
            </a:extLst>
          </p:cNvPr>
          <p:cNvSpPr txBox="1"/>
          <p:nvPr/>
        </p:nvSpPr>
        <p:spPr>
          <a:xfrm>
            <a:off x="1028700" y="2040639"/>
            <a:ext cx="13198552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0"/>
              </a:lnSpc>
            </a:pPr>
            <a:endParaRPr lang="en-US" sz="3400" spc="204" dirty="0">
              <a:solidFill>
                <a:srgbClr val="244357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162AA9F7-D493-85AA-2C98-4E0957024D64}"/>
              </a:ext>
            </a:extLst>
          </p:cNvPr>
          <p:cNvSpPr/>
          <p:nvPr/>
        </p:nvSpPr>
        <p:spPr>
          <a:xfrm>
            <a:off x="17089002" y="0"/>
            <a:ext cx="3657409" cy="3657409"/>
          </a:xfrm>
          <a:custGeom>
            <a:avLst/>
            <a:gdLst/>
            <a:ahLst/>
            <a:cxnLst/>
            <a:rect l="l" t="t" r="r" b="b"/>
            <a:pathLst>
              <a:path w="3657409" h="3657409">
                <a:moveTo>
                  <a:pt x="0" y="0"/>
                </a:moveTo>
                <a:lnTo>
                  <a:pt x="3657409" y="0"/>
                </a:lnTo>
                <a:lnTo>
                  <a:pt x="3657409" y="3657409"/>
                </a:lnTo>
                <a:lnTo>
                  <a:pt x="0" y="36574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DF10C348-6023-CB85-3739-28465F60D8A2}"/>
              </a:ext>
            </a:extLst>
          </p:cNvPr>
          <p:cNvSpPr/>
          <p:nvPr/>
        </p:nvSpPr>
        <p:spPr>
          <a:xfrm>
            <a:off x="-2810005" y="8777806"/>
            <a:ext cx="3657409" cy="3657409"/>
          </a:xfrm>
          <a:custGeom>
            <a:avLst/>
            <a:gdLst/>
            <a:ahLst/>
            <a:cxnLst/>
            <a:rect l="l" t="t" r="r" b="b"/>
            <a:pathLst>
              <a:path w="3657409" h="3657409">
                <a:moveTo>
                  <a:pt x="0" y="0"/>
                </a:moveTo>
                <a:lnTo>
                  <a:pt x="3657409" y="0"/>
                </a:lnTo>
                <a:lnTo>
                  <a:pt x="3657409" y="3657409"/>
                </a:lnTo>
                <a:lnTo>
                  <a:pt x="0" y="36574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2FF98684-0364-7F51-A361-4D016A11F735}"/>
              </a:ext>
            </a:extLst>
          </p:cNvPr>
          <p:cNvGrpSpPr>
            <a:grpSpLocks noChangeAspect="1"/>
          </p:cNvGrpSpPr>
          <p:nvPr/>
        </p:nvGrpSpPr>
        <p:grpSpPr>
          <a:xfrm>
            <a:off x="15059025" y="-2806823"/>
            <a:ext cx="4400550" cy="4400550"/>
            <a:chOff x="-2540" y="-2540"/>
            <a:chExt cx="6355080" cy="635508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DD3B9258-84E8-5D0A-5246-73C23C70DA90}"/>
                </a:ext>
              </a:extLst>
            </p:cNvPr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244357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uppo 6">
            <a:extLst>
              <a:ext uri="{FF2B5EF4-FFF2-40B4-BE49-F238E27FC236}">
                <a16:creationId xmlns:a16="http://schemas.microsoft.com/office/drawing/2014/main" id="{B768A98D-B912-7563-F1D0-3DB7CC0CA02A}"/>
              </a:ext>
            </a:extLst>
          </p:cNvPr>
          <p:cNvGrpSpPr/>
          <p:nvPr/>
        </p:nvGrpSpPr>
        <p:grpSpPr>
          <a:xfrm>
            <a:off x="847404" y="770866"/>
            <a:ext cx="17266541" cy="8375936"/>
            <a:chOff x="298131" y="998696"/>
            <a:chExt cx="17266541" cy="7732913"/>
          </a:xfrm>
        </p:grpSpPr>
        <p:sp>
          <p:nvSpPr>
            <p:cNvPr id="11" name="object 2">
              <a:extLst>
                <a:ext uri="{FF2B5EF4-FFF2-40B4-BE49-F238E27FC236}">
                  <a16:creationId xmlns:a16="http://schemas.microsoft.com/office/drawing/2014/main" id="{C0142E96-7E0F-B6EF-D2F1-42A3079DBC09}"/>
                </a:ext>
              </a:extLst>
            </p:cNvPr>
            <p:cNvSpPr txBox="1"/>
            <p:nvPr/>
          </p:nvSpPr>
          <p:spPr>
            <a:xfrm>
              <a:off x="298131" y="998696"/>
              <a:ext cx="16243935" cy="1968912"/>
            </a:xfrm>
            <a:prstGeom prst="rect">
              <a:avLst/>
            </a:prstGeom>
          </p:spPr>
          <p:txBody>
            <a:bodyPr vert="horz" wrap="square" lIns="0" tIns="19050" rIns="0" bIns="0" rtlCol="0">
              <a:spAutoFit/>
            </a:bodyPr>
            <a:lstStyle/>
            <a:p>
              <a:pPr marL="19050" defTabSz="1371600">
                <a:spcBef>
                  <a:spcPts val="150"/>
                </a:spcBef>
              </a:pPr>
              <a:r>
                <a:rPr lang="it-IT" sz="4000" b="1" kern="0" dirty="0">
                  <a:solidFill>
                    <a:sysClr val="windowText" lastClr="000000"/>
                  </a:solidFill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Come il PSMF può essere utile durante un’ispezione</a:t>
              </a:r>
            </a:p>
            <a:p>
              <a:pPr marL="19050" defTabSz="1371600">
                <a:spcBef>
                  <a:spcPts val="150"/>
                </a:spcBef>
              </a:pPr>
              <a:endParaRPr lang="it-IT" sz="4000" b="1" kern="0" spc="-15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endParaRPr>
            </a:p>
            <a:p>
              <a:pPr marL="19050" defTabSz="1371600">
                <a:spcBef>
                  <a:spcPts val="150"/>
                </a:spcBef>
              </a:pPr>
              <a:r>
                <a:rPr lang="it-IT" sz="2700" kern="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Secondo il Modulo III del GVP, le autorità utilizzano il PSMF per programmare le ispezioni di routine secondo una metodologia basata sul rischio.</a:t>
              </a:r>
              <a:endParaRPr sz="2700" kern="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2" name="object 4">
              <a:extLst>
                <a:ext uri="{FF2B5EF4-FFF2-40B4-BE49-F238E27FC236}">
                  <a16:creationId xmlns:a16="http://schemas.microsoft.com/office/drawing/2014/main" id="{50A245F6-9975-A949-23D3-473D0E3E7B92}"/>
                </a:ext>
              </a:extLst>
            </p:cNvPr>
            <p:cNvSpPr txBox="1"/>
            <p:nvPr/>
          </p:nvSpPr>
          <p:spPr>
            <a:xfrm>
              <a:off x="10344722" y="6969000"/>
              <a:ext cx="7219950" cy="1762609"/>
            </a:xfrm>
            <a:prstGeom prst="rect">
              <a:avLst/>
            </a:prstGeom>
          </p:spPr>
          <p:txBody>
            <a:bodyPr vert="horz" wrap="square" lIns="0" tIns="61913" rIns="0" bIns="0" rtlCol="0">
              <a:spAutoFit/>
            </a:bodyPr>
            <a:lstStyle/>
            <a:p>
              <a:pPr marL="34290" defTabSz="1371600">
                <a:spcBef>
                  <a:spcPts val="488"/>
                </a:spcBef>
              </a:pPr>
              <a:r>
                <a:rPr lang="it-IT" sz="2400" kern="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Sistemi di qualità (Sezione 7) contiene note associate agli audit in cui vengono individuati </a:t>
              </a:r>
              <a:r>
                <a:rPr lang="it-IT" sz="2400" kern="0" dirty="0" err="1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finding</a:t>
              </a:r>
              <a:r>
                <a:rPr lang="it-IT" sz="2400" kern="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 significativi. L'Autorità verifica regolarmente se le azioni correttive e preventive vengono attuate entro le date di risoluzione proposte.</a:t>
              </a:r>
              <a:endParaRPr sz="2400" kern="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grpSp>
          <p:nvGrpSpPr>
            <p:cNvPr id="13" name="object 5">
              <a:extLst>
                <a:ext uri="{FF2B5EF4-FFF2-40B4-BE49-F238E27FC236}">
                  <a16:creationId xmlns:a16="http://schemas.microsoft.com/office/drawing/2014/main" id="{2F6C7A6A-3788-04F5-46B1-97F12A497034}"/>
                </a:ext>
              </a:extLst>
            </p:cNvPr>
            <p:cNvGrpSpPr/>
            <p:nvPr/>
          </p:nvGrpSpPr>
          <p:grpSpPr>
            <a:xfrm>
              <a:off x="4937127" y="4586288"/>
              <a:ext cx="9444038" cy="2114550"/>
              <a:chOff x="3291418" y="3057525"/>
              <a:chExt cx="6296025" cy="1409700"/>
            </a:xfrm>
          </p:grpSpPr>
          <p:pic>
            <p:nvPicPr>
              <p:cNvPr id="17" name="object 6">
                <a:extLst>
                  <a:ext uri="{FF2B5EF4-FFF2-40B4-BE49-F238E27FC236}">
                    <a16:creationId xmlns:a16="http://schemas.microsoft.com/office/drawing/2014/main" id="{9F745374-6520-FBA0-51C6-7CCD55C81AB7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291418" y="3057525"/>
                <a:ext cx="6296025" cy="1409700"/>
              </a:xfrm>
              <a:prstGeom prst="rect">
                <a:avLst/>
              </a:prstGeom>
            </p:spPr>
          </p:pic>
          <p:pic>
            <p:nvPicPr>
              <p:cNvPr id="18" name="object 7">
                <a:extLst>
                  <a:ext uri="{FF2B5EF4-FFF2-40B4-BE49-F238E27FC236}">
                    <a16:creationId xmlns:a16="http://schemas.microsoft.com/office/drawing/2014/main" id="{786E17A6-52A8-B5D4-DBFD-1E3E5BEBF226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3800475" y="3419475"/>
                <a:ext cx="714375" cy="685800"/>
              </a:xfrm>
              <a:prstGeom prst="rect">
                <a:avLst/>
              </a:prstGeom>
            </p:spPr>
          </p:pic>
          <p:pic>
            <p:nvPicPr>
              <p:cNvPr id="19" name="object 8">
                <a:extLst>
                  <a:ext uri="{FF2B5EF4-FFF2-40B4-BE49-F238E27FC236}">
                    <a16:creationId xmlns:a16="http://schemas.microsoft.com/office/drawing/2014/main" id="{DB06558A-B3CC-284F-1E0B-ECCFD759C9ED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248275" y="3486150"/>
                <a:ext cx="933450" cy="666750"/>
              </a:xfrm>
              <a:prstGeom prst="rect">
                <a:avLst/>
              </a:prstGeom>
            </p:spPr>
          </p:pic>
          <p:pic>
            <p:nvPicPr>
              <p:cNvPr id="20" name="object 9">
                <a:extLst>
                  <a:ext uri="{FF2B5EF4-FFF2-40B4-BE49-F238E27FC236}">
                    <a16:creationId xmlns:a16="http://schemas.microsoft.com/office/drawing/2014/main" id="{AD734A33-2D28-E345-120A-E33006CEADF7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6943725" y="3514725"/>
                <a:ext cx="619125" cy="590550"/>
              </a:xfrm>
              <a:prstGeom prst="rect">
                <a:avLst/>
              </a:prstGeom>
            </p:spPr>
          </p:pic>
          <p:pic>
            <p:nvPicPr>
              <p:cNvPr id="21" name="object 10">
                <a:extLst>
                  <a:ext uri="{FF2B5EF4-FFF2-40B4-BE49-F238E27FC236}">
                    <a16:creationId xmlns:a16="http://schemas.microsoft.com/office/drawing/2014/main" id="{DF174516-628D-B757-545C-1B0AD363EA53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8429625" y="3429000"/>
                <a:ext cx="714375" cy="685800"/>
              </a:xfrm>
              <a:prstGeom prst="rect">
                <a:avLst/>
              </a:prstGeom>
            </p:spPr>
          </p:pic>
        </p:grpSp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2D144F42-F913-6670-275B-3EBD3AEDEBCA}"/>
                </a:ext>
              </a:extLst>
            </p:cNvPr>
            <p:cNvSpPr txBox="1"/>
            <p:nvPr/>
          </p:nvSpPr>
          <p:spPr>
            <a:xfrm>
              <a:off x="855142" y="3490133"/>
              <a:ext cx="6821805" cy="1131266"/>
            </a:xfrm>
            <a:prstGeom prst="rect">
              <a:avLst/>
            </a:prstGeom>
          </p:spPr>
          <p:txBody>
            <a:bodyPr vert="horz" wrap="square" lIns="0" tIns="116205" rIns="0" bIns="0" rtlCol="0">
              <a:spAutoFit/>
            </a:bodyPr>
            <a:lstStyle/>
            <a:p>
              <a:pPr marL="39051" defTabSz="1371600">
                <a:spcBef>
                  <a:spcPts val="915"/>
                </a:spcBef>
              </a:pPr>
              <a:r>
                <a:rPr lang="it-IT" sz="2400" kern="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Struttura organizzativa (Sezione 2) e l'Allegato B (contratti) aiutano a determinare l'ambito e la durata dell'ispezione</a:t>
              </a:r>
              <a:r>
                <a:rPr lang="it-IT" sz="2400" b="1" kern="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.</a:t>
              </a:r>
              <a:endParaRPr sz="2400" kern="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5" name="object 12">
              <a:extLst>
                <a:ext uri="{FF2B5EF4-FFF2-40B4-BE49-F238E27FC236}">
                  <a16:creationId xmlns:a16="http://schemas.microsoft.com/office/drawing/2014/main" id="{17CEF58B-EFF6-BC97-869B-DB3187CF7C7C}"/>
                </a:ext>
              </a:extLst>
            </p:cNvPr>
            <p:cNvSpPr txBox="1"/>
            <p:nvPr/>
          </p:nvSpPr>
          <p:spPr>
            <a:xfrm>
              <a:off x="2311717" y="6999289"/>
              <a:ext cx="5997893" cy="1466502"/>
            </a:xfrm>
            <a:prstGeom prst="rect">
              <a:avLst/>
            </a:prstGeom>
          </p:spPr>
          <p:txBody>
            <a:bodyPr vert="horz" wrap="square" lIns="0" tIns="63818" rIns="0" bIns="0" rtlCol="0">
              <a:spAutoFit/>
            </a:bodyPr>
            <a:lstStyle/>
            <a:p>
              <a:pPr marL="19050" defTabSz="1371600">
                <a:spcBef>
                  <a:spcPts val="503"/>
                </a:spcBef>
              </a:pPr>
              <a:r>
                <a:rPr sz="2400" kern="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PV</a:t>
              </a:r>
              <a:r>
                <a:rPr sz="2400" kern="0" spc="158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sz="2400" kern="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Processes</a:t>
              </a:r>
              <a:r>
                <a:rPr sz="2400" kern="0" spc="203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sz="2400" kern="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(Section</a:t>
              </a:r>
              <a:r>
                <a:rPr sz="2400" kern="0" spc="18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sz="2400" kern="0" spc="-38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5)</a:t>
              </a:r>
              <a:endParaRPr sz="2400" kern="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endParaRPr>
            </a:p>
            <a:p>
              <a:pPr marL="19050" marR="7620" defTabSz="1371600">
                <a:lnSpc>
                  <a:spcPct val="103000"/>
                </a:lnSpc>
                <a:spcBef>
                  <a:spcPts val="270"/>
                </a:spcBef>
              </a:pPr>
              <a:r>
                <a:rPr lang="it-IT" sz="2400" kern="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descrive come vengono svolte le attività di PV per facilitare la preparazione del piano di ispezione.</a:t>
              </a:r>
              <a:endParaRPr sz="2400" kern="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6" name="object 13">
              <a:extLst>
                <a:ext uri="{FF2B5EF4-FFF2-40B4-BE49-F238E27FC236}">
                  <a16:creationId xmlns:a16="http://schemas.microsoft.com/office/drawing/2014/main" id="{9DE4E314-31E2-8098-F213-AB1B6C02A7FB}"/>
                </a:ext>
              </a:extLst>
            </p:cNvPr>
            <p:cNvSpPr txBox="1"/>
            <p:nvPr/>
          </p:nvSpPr>
          <p:spPr>
            <a:xfrm>
              <a:off x="10757536" y="2997848"/>
              <a:ext cx="5590223" cy="1141980"/>
            </a:xfrm>
            <a:prstGeom prst="rect">
              <a:avLst/>
            </a:prstGeom>
          </p:spPr>
          <p:txBody>
            <a:bodyPr vert="horz" wrap="square" lIns="0" tIns="39051" rIns="0" bIns="0" rtlCol="0">
              <a:spAutoFit/>
            </a:bodyPr>
            <a:lstStyle/>
            <a:p>
              <a:pPr marL="19050" marR="7620" indent="349568" defTabSz="1371600">
                <a:lnSpc>
                  <a:spcPct val="111000"/>
                </a:lnSpc>
                <a:spcBef>
                  <a:spcPts val="306"/>
                </a:spcBef>
              </a:pPr>
              <a:r>
                <a:rPr sz="2400" kern="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PV</a:t>
              </a:r>
              <a:r>
                <a:rPr sz="2400" kern="0" spc="225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sz="2400" kern="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System</a:t>
              </a:r>
              <a:r>
                <a:rPr sz="2400" kern="0" spc="27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sz="2400" kern="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Performance</a:t>
              </a:r>
              <a:r>
                <a:rPr sz="2400" kern="0" spc="27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sz="2400" kern="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(Section</a:t>
              </a:r>
              <a:r>
                <a:rPr sz="2400" kern="0" spc="248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sz="2400" kern="0" spc="-38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6) </a:t>
              </a:r>
              <a:r>
                <a:rPr lang="it-IT" sz="2400" kern="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aiuta a capire se gli obblighi normativi sono stati rispettati</a:t>
              </a:r>
              <a:r>
                <a:rPr sz="2325" kern="0" spc="-3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.</a:t>
              </a:r>
              <a:endParaRPr sz="2325" kern="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7129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DEA5E-8DB2-4599-894D-5099ECEA7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769AA913-8029-B673-221F-25BF4CCC0CFE}"/>
              </a:ext>
            </a:extLst>
          </p:cNvPr>
          <p:cNvSpPr/>
          <p:nvPr/>
        </p:nvSpPr>
        <p:spPr>
          <a:xfrm>
            <a:off x="17089002" y="0"/>
            <a:ext cx="3657409" cy="3657409"/>
          </a:xfrm>
          <a:custGeom>
            <a:avLst/>
            <a:gdLst/>
            <a:ahLst/>
            <a:cxnLst/>
            <a:rect l="l" t="t" r="r" b="b"/>
            <a:pathLst>
              <a:path w="3657409" h="3657409">
                <a:moveTo>
                  <a:pt x="0" y="0"/>
                </a:moveTo>
                <a:lnTo>
                  <a:pt x="3657409" y="0"/>
                </a:lnTo>
                <a:lnTo>
                  <a:pt x="3657409" y="3657409"/>
                </a:lnTo>
                <a:lnTo>
                  <a:pt x="0" y="36574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D9E91293-7D72-611D-EE94-7DB120AD88EC}"/>
              </a:ext>
            </a:extLst>
          </p:cNvPr>
          <p:cNvSpPr/>
          <p:nvPr/>
        </p:nvSpPr>
        <p:spPr>
          <a:xfrm>
            <a:off x="-2810005" y="8777806"/>
            <a:ext cx="3657409" cy="3657409"/>
          </a:xfrm>
          <a:custGeom>
            <a:avLst/>
            <a:gdLst/>
            <a:ahLst/>
            <a:cxnLst/>
            <a:rect l="l" t="t" r="r" b="b"/>
            <a:pathLst>
              <a:path w="3657409" h="3657409">
                <a:moveTo>
                  <a:pt x="0" y="0"/>
                </a:moveTo>
                <a:lnTo>
                  <a:pt x="3657409" y="0"/>
                </a:lnTo>
                <a:lnTo>
                  <a:pt x="3657409" y="3657409"/>
                </a:lnTo>
                <a:lnTo>
                  <a:pt x="0" y="36574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382D9CEC-0FD6-6D6A-1598-BA6D77C39337}"/>
              </a:ext>
            </a:extLst>
          </p:cNvPr>
          <p:cNvGrpSpPr>
            <a:grpSpLocks noChangeAspect="1"/>
          </p:cNvGrpSpPr>
          <p:nvPr/>
        </p:nvGrpSpPr>
        <p:grpSpPr>
          <a:xfrm>
            <a:off x="15059025" y="-2806823"/>
            <a:ext cx="4400550" cy="4400550"/>
            <a:chOff x="-2540" y="-2540"/>
            <a:chExt cx="6355080" cy="635508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5C255788-BA44-1D10-F398-298A99C783D2}"/>
                </a:ext>
              </a:extLst>
            </p:cNvPr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244357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84370509-C2F3-D220-34C3-B84B897839C3}"/>
              </a:ext>
            </a:extLst>
          </p:cNvPr>
          <p:cNvSpPr txBox="1">
            <a:spLocks/>
          </p:cNvSpPr>
          <p:nvPr/>
        </p:nvSpPr>
        <p:spPr>
          <a:xfrm>
            <a:off x="-2217752" y="189786"/>
            <a:ext cx="10515600" cy="42092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/>
              <a:t>Struttura del PSMF</a:t>
            </a:r>
            <a:endParaRPr lang="en-GB" b="1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04B72EB-1AB9-EE1F-5974-789608BFB2F2}"/>
              </a:ext>
            </a:extLst>
          </p:cNvPr>
          <p:cNvSpPr txBox="1"/>
          <p:nvPr/>
        </p:nvSpPr>
        <p:spPr>
          <a:xfrm>
            <a:off x="1023316" y="1538581"/>
            <a:ext cx="49530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PSMF Core </a:t>
            </a:r>
            <a:r>
              <a:rPr lang="it-IT" sz="3200" b="1" dirty="0" err="1">
                <a:solidFill>
                  <a:srgbClr val="FF0000"/>
                </a:solidFill>
              </a:rPr>
              <a:t>document</a:t>
            </a:r>
            <a:r>
              <a:rPr lang="it-IT" sz="3200" b="1" dirty="0">
                <a:solidFill>
                  <a:srgbClr val="FF0000"/>
                </a:solidFill>
              </a:rPr>
              <a:t> </a:t>
            </a:r>
          </a:p>
          <a:p>
            <a:r>
              <a:rPr lang="it-IT" sz="3200" dirty="0">
                <a:solidFill>
                  <a:schemeClr val="accent1">
                    <a:lumMod val="75000"/>
                  </a:schemeClr>
                </a:solidFill>
              </a:rPr>
              <a:t>Contiene le informazioni essenziali (sezioni 1-7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su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come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l’Azienda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ha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organizzato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il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suo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PV system e come conduce le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attività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en-GB" sz="3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3200" b="1" dirty="0">
                <a:solidFill>
                  <a:srgbClr val="FF0000"/>
                </a:solidFill>
              </a:rPr>
              <a:t>PSMF Annexes 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(A-J)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contengono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informazioni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aggiuntive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supporto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di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quanto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riportato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nel</a:t>
            </a:r>
            <a:endParaRPr lang="en-GB" sz="3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Core document</a:t>
            </a:r>
          </a:p>
          <a:p>
            <a:endParaRPr lang="en-GB" sz="3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3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it-IT" sz="20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033FCD9-3A94-F7AA-819B-3EB7D260D956}"/>
              </a:ext>
            </a:extLst>
          </p:cNvPr>
          <p:cNvSpPr txBox="1"/>
          <p:nvPr/>
        </p:nvSpPr>
        <p:spPr>
          <a:xfrm>
            <a:off x="860705" y="7366218"/>
            <a:ext cx="621580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chemeClr val="accent1">
                    <a:lumMod val="75000"/>
                  </a:schemeClr>
                </a:solidFill>
              </a:rPr>
              <a:t>Lista dei prodotti: H 1-2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 dirty="0" err="1">
                <a:solidFill>
                  <a:schemeClr val="accent1">
                    <a:lumMod val="75000"/>
                  </a:schemeClr>
                </a:solidFill>
              </a:rPr>
              <a:t>Logbook</a:t>
            </a:r>
            <a:r>
              <a:rPr lang="it-IT" sz="3200" dirty="0">
                <a:solidFill>
                  <a:schemeClr val="accent1">
                    <a:lumMod val="75000"/>
                  </a:schemeClr>
                </a:solidFill>
              </a:rPr>
              <a:t>: 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chemeClr val="accent1">
                    <a:lumMod val="75000"/>
                  </a:schemeClr>
                </a:solidFill>
              </a:rPr>
              <a:t>Riferimento a </a:t>
            </a:r>
            <a:r>
              <a:rPr lang="it-IT" sz="3200" dirty="0" err="1">
                <a:solidFill>
                  <a:schemeClr val="accent1">
                    <a:lumMod val="75000"/>
                  </a:schemeClr>
                </a:solidFill>
              </a:rPr>
              <a:t>PSMFs</a:t>
            </a:r>
            <a:r>
              <a:rPr lang="it-IT" sz="3200" dirty="0">
                <a:solidFill>
                  <a:schemeClr val="accent1">
                    <a:lumMod val="75000"/>
                  </a:schemeClr>
                </a:solidFill>
              </a:rPr>
              <a:t> addizionali di</a:t>
            </a:r>
          </a:p>
          <a:p>
            <a:r>
              <a:rPr lang="it-IT" sz="3200" dirty="0">
                <a:solidFill>
                  <a:schemeClr val="accent1">
                    <a:lumMod val="75000"/>
                  </a:schemeClr>
                </a:solidFill>
              </a:rPr>
              <a:t> terze parti: J</a:t>
            </a:r>
            <a:endParaRPr lang="en-GB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8" name="Gruppo 37">
            <a:extLst>
              <a:ext uri="{FF2B5EF4-FFF2-40B4-BE49-F238E27FC236}">
                <a16:creationId xmlns:a16="http://schemas.microsoft.com/office/drawing/2014/main" id="{E89FF7A4-9857-A485-E145-A26963F358FA}"/>
              </a:ext>
            </a:extLst>
          </p:cNvPr>
          <p:cNvGrpSpPr/>
          <p:nvPr/>
        </p:nvGrpSpPr>
        <p:grpSpPr>
          <a:xfrm>
            <a:off x="6193363" y="3045802"/>
            <a:ext cx="3559263" cy="3482766"/>
            <a:chOff x="5920776" y="3169418"/>
            <a:chExt cx="3559263" cy="3482766"/>
          </a:xfrm>
        </p:grpSpPr>
        <p:sp>
          <p:nvSpPr>
            <p:cNvPr id="37" name="Connettore 36">
              <a:extLst>
                <a:ext uri="{FF2B5EF4-FFF2-40B4-BE49-F238E27FC236}">
                  <a16:creationId xmlns:a16="http://schemas.microsoft.com/office/drawing/2014/main" id="{40A9D563-BE61-B5C3-4FBC-511CAFDC1851}"/>
                </a:ext>
              </a:extLst>
            </p:cNvPr>
            <p:cNvSpPr/>
            <p:nvPr/>
          </p:nvSpPr>
          <p:spPr>
            <a:xfrm>
              <a:off x="5920776" y="3169418"/>
              <a:ext cx="3559263" cy="3482766"/>
            </a:xfrm>
            <a:prstGeom prst="flowChartConnector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10" name="Connettore 9">
              <a:extLst>
                <a:ext uri="{FF2B5EF4-FFF2-40B4-BE49-F238E27FC236}">
                  <a16:creationId xmlns:a16="http://schemas.microsoft.com/office/drawing/2014/main" id="{E1200761-5941-533C-5FFE-F55D897A28C4}"/>
                </a:ext>
              </a:extLst>
            </p:cNvPr>
            <p:cNvSpPr/>
            <p:nvPr/>
          </p:nvSpPr>
          <p:spPr>
            <a:xfrm>
              <a:off x="6319931" y="3510091"/>
              <a:ext cx="2740766" cy="2733152"/>
            </a:xfrm>
            <a:prstGeom prst="flowChartConnector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400" dirty="0"/>
                <a:t>Principali sezione del PSMF come indicato da EMA</a:t>
              </a:r>
              <a:endParaRPr lang="en-GB" sz="2400" dirty="0"/>
            </a:p>
          </p:txBody>
        </p:sp>
      </p:grp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9CFD823-1512-B618-1B1D-DE74EFDE4A7A}"/>
              </a:ext>
            </a:extLst>
          </p:cNvPr>
          <p:cNvSpPr txBox="1"/>
          <p:nvPr/>
        </p:nvSpPr>
        <p:spPr>
          <a:xfrm>
            <a:off x="9601200" y="1419880"/>
            <a:ext cx="8267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it-IT" sz="2800" dirty="0" err="1">
                <a:solidFill>
                  <a:schemeClr val="accent1">
                    <a:lumMod val="75000"/>
                  </a:schemeClr>
                </a:solidFill>
              </a:rPr>
              <a:t>Qualified</a:t>
            </a:r>
            <a:r>
              <a:rPr lang="it-IT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800" dirty="0" err="1">
                <a:solidFill>
                  <a:schemeClr val="accent1">
                    <a:lumMod val="75000"/>
                  </a:schemeClr>
                </a:solidFill>
              </a:rPr>
              <a:t>Person</a:t>
            </a:r>
            <a:r>
              <a:rPr lang="it-IT" sz="2800" dirty="0">
                <a:solidFill>
                  <a:schemeClr val="accent1">
                    <a:lumMod val="75000"/>
                  </a:schemeClr>
                </a:solidFill>
              </a:rPr>
              <a:t>  for </a:t>
            </a:r>
            <a:r>
              <a:rPr lang="it-IT" sz="2800" dirty="0" err="1">
                <a:solidFill>
                  <a:schemeClr val="accent1">
                    <a:lumMod val="75000"/>
                  </a:schemeClr>
                </a:solidFill>
              </a:rPr>
              <a:t>Pharmacovigilance</a:t>
            </a:r>
            <a:r>
              <a:rPr lang="it-IT" sz="2800" dirty="0">
                <a:solidFill>
                  <a:schemeClr val="accent1">
                    <a:lumMod val="75000"/>
                  </a:schemeClr>
                </a:solidFill>
              </a:rPr>
              <a:t> | A 1 2 3 4 5 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4A12AC3-211B-AA42-CE44-C7A28D542C26}"/>
              </a:ext>
            </a:extLst>
          </p:cNvPr>
          <p:cNvSpPr txBox="1"/>
          <p:nvPr/>
        </p:nvSpPr>
        <p:spPr>
          <a:xfrm>
            <a:off x="10682929" y="2628900"/>
            <a:ext cx="6248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accent1">
                    <a:lumMod val="75000"/>
                  </a:schemeClr>
                </a:solidFill>
              </a:rPr>
              <a:t>2. </a:t>
            </a:r>
            <a:r>
              <a:rPr lang="it-IT" sz="2800" dirty="0" err="1">
                <a:solidFill>
                  <a:schemeClr val="accent1">
                    <a:lumMod val="75000"/>
                  </a:schemeClr>
                </a:solidFill>
              </a:rPr>
              <a:t>Organizational</a:t>
            </a:r>
            <a:r>
              <a:rPr lang="it-IT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800" dirty="0" err="1">
                <a:solidFill>
                  <a:schemeClr val="accent1">
                    <a:lumMod val="75000"/>
                  </a:schemeClr>
                </a:solidFill>
              </a:rPr>
              <a:t>Structure</a:t>
            </a:r>
            <a:r>
              <a:rPr lang="it-IT" sz="2800" dirty="0">
                <a:solidFill>
                  <a:schemeClr val="accent1">
                    <a:lumMod val="75000"/>
                  </a:schemeClr>
                </a:solidFill>
              </a:rPr>
              <a:t> of MAH |C 1 2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5124582-62CD-5492-2943-077B8545AE88}"/>
              </a:ext>
            </a:extLst>
          </p:cNvPr>
          <p:cNvSpPr txBox="1"/>
          <p:nvPr/>
        </p:nvSpPr>
        <p:spPr>
          <a:xfrm>
            <a:off x="11049000" y="3924300"/>
            <a:ext cx="53108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accent1">
                    <a:lumMod val="75000"/>
                  </a:schemeClr>
                </a:solidFill>
              </a:rPr>
              <a:t>3. Source of Safety Data | B 1 2 3 4 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4A324CF-9063-6D7F-F3F0-DF17B18D53BC}"/>
              </a:ext>
            </a:extLst>
          </p:cNvPr>
          <p:cNvSpPr txBox="1"/>
          <p:nvPr/>
        </p:nvSpPr>
        <p:spPr>
          <a:xfrm>
            <a:off x="11277600" y="5067300"/>
            <a:ext cx="6394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it-IT" sz="28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it-IT" sz="2800" dirty="0" err="1">
                <a:solidFill>
                  <a:schemeClr val="accent1">
                    <a:lumMod val="75000"/>
                  </a:schemeClr>
                </a:solidFill>
              </a:rPr>
              <a:t>Computerized</a:t>
            </a:r>
            <a:r>
              <a:rPr lang="it-IT" sz="2800" dirty="0">
                <a:solidFill>
                  <a:schemeClr val="accent1">
                    <a:lumMod val="75000"/>
                  </a:schemeClr>
                </a:solidFill>
              </a:rPr>
              <a:t> System and Database |</a:t>
            </a:r>
            <a:r>
              <a:rPr lang="it-IT" sz="3200" dirty="0">
                <a:solidFill>
                  <a:schemeClr val="accent1">
                    <a:lumMod val="75000"/>
                  </a:schemeClr>
                </a:solidFill>
              </a:rPr>
              <a:t>D </a:t>
            </a:r>
            <a:endParaRPr lang="en-GB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FBA69CA-8354-C6E9-7F58-7462D10BEEE4}"/>
              </a:ext>
            </a:extLst>
          </p:cNvPr>
          <p:cNvSpPr txBox="1"/>
          <p:nvPr/>
        </p:nvSpPr>
        <p:spPr>
          <a:xfrm>
            <a:off x="10648790" y="6210300"/>
            <a:ext cx="3024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accent1">
                    <a:lumMod val="75000"/>
                  </a:schemeClr>
                </a:solidFill>
              </a:rPr>
              <a:t>5. PV </a:t>
            </a:r>
            <a:r>
              <a:rPr lang="it-IT" sz="2800" dirty="0" err="1">
                <a:solidFill>
                  <a:schemeClr val="accent1">
                    <a:lumMod val="75000"/>
                  </a:schemeClr>
                </a:solidFill>
              </a:rPr>
              <a:t>processes</a:t>
            </a:r>
            <a:r>
              <a:rPr lang="it-IT" sz="2800" dirty="0">
                <a:solidFill>
                  <a:schemeClr val="accent1">
                    <a:lumMod val="75000"/>
                  </a:schemeClr>
                </a:solidFill>
              </a:rPr>
              <a:t> | E 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F4B4DA3-406A-E8F9-C6B9-5767AAB28065}"/>
              </a:ext>
            </a:extLst>
          </p:cNvPr>
          <p:cNvSpPr txBox="1"/>
          <p:nvPr/>
        </p:nvSpPr>
        <p:spPr>
          <a:xfrm>
            <a:off x="9764966" y="7200900"/>
            <a:ext cx="5190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accent1">
                    <a:lumMod val="75000"/>
                  </a:schemeClr>
                </a:solidFill>
              </a:rPr>
              <a:t>6. PV System Performance |  F 1 8 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EC448ED-2C81-3014-0D9F-772CAA9EEA4B}"/>
              </a:ext>
            </a:extLst>
          </p:cNvPr>
          <p:cNvSpPr txBox="1"/>
          <p:nvPr/>
        </p:nvSpPr>
        <p:spPr>
          <a:xfrm>
            <a:off x="8907379" y="8158760"/>
            <a:ext cx="38736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accent1">
                    <a:lumMod val="75000"/>
                  </a:schemeClr>
                </a:solidFill>
              </a:rPr>
              <a:t>7. Quality System | G 1 2 </a:t>
            </a:r>
          </a:p>
          <a:p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" name="Elemento grafico 18" descr="Impiegato contorno">
            <a:extLst>
              <a:ext uri="{FF2B5EF4-FFF2-40B4-BE49-F238E27FC236}">
                <a16:creationId xmlns:a16="http://schemas.microsoft.com/office/drawing/2014/main" id="{036BC769-31E2-0617-0C50-BA863406CD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86800" y="1245934"/>
            <a:ext cx="849566" cy="849566"/>
          </a:xfrm>
          <a:prstGeom prst="rect">
            <a:avLst/>
          </a:prstGeom>
        </p:spPr>
      </p:pic>
      <p:pic>
        <p:nvPicPr>
          <p:cNvPr id="21" name="Elemento grafico 20" descr="Diagramma di flusso contorno">
            <a:extLst>
              <a:ext uri="{FF2B5EF4-FFF2-40B4-BE49-F238E27FC236}">
                <a16:creationId xmlns:a16="http://schemas.microsoft.com/office/drawing/2014/main" id="{050A1FB5-82C6-6BBB-EE80-6F6043DA1A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33363" y="2400300"/>
            <a:ext cx="849566" cy="849566"/>
          </a:xfrm>
          <a:prstGeom prst="rect">
            <a:avLst/>
          </a:prstGeom>
        </p:spPr>
      </p:pic>
      <p:pic>
        <p:nvPicPr>
          <p:cNvPr id="23" name="Elemento grafico 22" descr="Mondo contorno">
            <a:extLst>
              <a:ext uri="{FF2B5EF4-FFF2-40B4-BE49-F238E27FC236}">
                <a16:creationId xmlns:a16="http://schemas.microsoft.com/office/drawing/2014/main" id="{664E3E0A-5F9A-BE1B-AFFA-1E1A3B212A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86720" y="3771900"/>
            <a:ext cx="806666" cy="806666"/>
          </a:xfrm>
          <a:prstGeom prst="rect">
            <a:avLst/>
          </a:prstGeom>
        </p:spPr>
      </p:pic>
      <p:pic>
        <p:nvPicPr>
          <p:cNvPr id="25" name="Elemento grafico 24" descr="Portatile contorno">
            <a:extLst>
              <a:ext uri="{FF2B5EF4-FFF2-40B4-BE49-F238E27FC236}">
                <a16:creationId xmlns:a16="http://schemas.microsoft.com/office/drawing/2014/main" id="{9E18B5CB-DA14-0D7F-A90C-8D3A05865DC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210800" y="4838700"/>
            <a:ext cx="914400" cy="914400"/>
          </a:xfrm>
          <a:prstGeom prst="rect">
            <a:avLst/>
          </a:prstGeom>
        </p:spPr>
      </p:pic>
      <p:pic>
        <p:nvPicPr>
          <p:cNvPr id="31" name="Elemento grafico 30" descr="Ingranaggi contorno">
            <a:extLst>
              <a:ext uri="{FF2B5EF4-FFF2-40B4-BE49-F238E27FC236}">
                <a16:creationId xmlns:a16="http://schemas.microsoft.com/office/drawing/2014/main" id="{100E0E26-87D7-65F6-7E67-956F772137E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753601" y="5981700"/>
            <a:ext cx="914399" cy="914399"/>
          </a:xfrm>
          <a:prstGeom prst="rect">
            <a:avLst/>
          </a:prstGeom>
        </p:spPr>
      </p:pic>
      <p:pic>
        <p:nvPicPr>
          <p:cNvPr id="33" name="Elemento grafico 32" descr="Tendenza al rialzo contorno">
            <a:extLst>
              <a:ext uri="{FF2B5EF4-FFF2-40B4-BE49-F238E27FC236}">
                <a16:creationId xmlns:a16="http://schemas.microsoft.com/office/drawing/2014/main" id="{7313E277-409E-A0A1-C0D2-5A4EF7EC757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915400" y="7113334"/>
            <a:ext cx="849566" cy="849566"/>
          </a:xfrm>
          <a:prstGeom prst="rect">
            <a:avLst/>
          </a:prstGeom>
        </p:spPr>
      </p:pic>
      <p:pic>
        <p:nvPicPr>
          <p:cNvPr id="35" name="Elemento grafico 34" descr="Badge Segno di spunta contorno">
            <a:extLst>
              <a:ext uri="{FF2B5EF4-FFF2-40B4-BE49-F238E27FC236}">
                <a16:creationId xmlns:a16="http://schemas.microsoft.com/office/drawing/2014/main" id="{C85CA964-D3F7-656B-A518-217A41C2E9D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001000" y="7734300"/>
            <a:ext cx="914400" cy="914400"/>
          </a:xfrm>
          <a:prstGeom prst="rect">
            <a:avLst/>
          </a:prstGeom>
        </p:spPr>
      </p:pic>
      <p:sp>
        <p:nvSpPr>
          <p:cNvPr id="36" name="Arco 35">
            <a:extLst>
              <a:ext uri="{FF2B5EF4-FFF2-40B4-BE49-F238E27FC236}">
                <a16:creationId xmlns:a16="http://schemas.microsoft.com/office/drawing/2014/main" id="{3249B74D-0187-0FBD-0016-F9644446D58F}"/>
              </a:ext>
            </a:extLst>
          </p:cNvPr>
          <p:cNvSpPr/>
          <p:nvPr/>
        </p:nvSpPr>
        <p:spPr>
          <a:xfrm rot="1705193">
            <a:off x="4060356" y="1747977"/>
            <a:ext cx="6266698" cy="5874518"/>
          </a:xfrm>
          <a:prstGeom prst="arc">
            <a:avLst>
              <a:gd name="adj1" fmla="val 16200000"/>
              <a:gd name="adj2" fmla="val 2761689"/>
            </a:avLst>
          </a:prstGeom>
          <a:ln w="3175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026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680A71-CAB2-3D50-CAC9-D34425891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7D97D7C-8538-8414-F2DD-CB10D016AD10}"/>
              </a:ext>
            </a:extLst>
          </p:cNvPr>
          <p:cNvGrpSpPr/>
          <p:nvPr/>
        </p:nvGrpSpPr>
        <p:grpSpPr>
          <a:xfrm>
            <a:off x="573637" y="221118"/>
            <a:ext cx="13653615" cy="2383778"/>
            <a:chOff x="-606751" y="-1076776"/>
            <a:chExt cx="18204821" cy="3178371"/>
          </a:xfrm>
        </p:grpSpPr>
        <p:sp>
          <p:nvSpPr>
            <p:cNvPr id="3" name="TextBox 3">
              <a:extLst>
                <a:ext uri="{FF2B5EF4-FFF2-40B4-BE49-F238E27FC236}">
                  <a16:creationId xmlns:a16="http://schemas.microsoft.com/office/drawing/2014/main" id="{416491C4-1248-42F4-9CFE-637147EAF2F2}"/>
                </a:ext>
              </a:extLst>
            </p:cNvPr>
            <p:cNvSpPr txBox="1"/>
            <p:nvPr/>
          </p:nvSpPr>
          <p:spPr>
            <a:xfrm>
              <a:off x="-606751" y="-1076776"/>
              <a:ext cx="17598070" cy="8893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634"/>
                </a:lnSpc>
              </a:pPr>
              <a:r>
                <a:rPr lang="en-US" sz="4000" b="1" spc="49" dirty="0" err="1">
                  <a:latin typeface="Arial" panose="020B0604020202020204" pitchFamily="34" charset="0"/>
                  <a:ea typeface="League Spartan"/>
                  <a:cs typeface="Arial" panose="020B0604020202020204" pitchFamily="34" charset="0"/>
                  <a:sym typeface="League Spartan"/>
                </a:rPr>
                <a:t>Struttura</a:t>
              </a:r>
              <a:r>
                <a:rPr lang="en-US" sz="4000" b="1" spc="49" dirty="0">
                  <a:latin typeface="Arial" panose="020B0604020202020204" pitchFamily="34" charset="0"/>
                  <a:ea typeface="League Spartan"/>
                  <a:cs typeface="Arial" panose="020B0604020202020204" pitchFamily="34" charset="0"/>
                  <a:sym typeface="League Spartan"/>
                </a:rPr>
                <a:t> del PSMF</a:t>
              </a: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190162D9-39DC-5E41-53A2-05B5A6B02DD0}"/>
                </a:ext>
              </a:extLst>
            </p:cNvPr>
            <p:cNvSpPr txBox="1"/>
            <p:nvPr/>
          </p:nvSpPr>
          <p:spPr>
            <a:xfrm>
              <a:off x="0" y="1349252"/>
              <a:ext cx="17598070" cy="7523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20"/>
                </a:lnSpc>
              </a:pPr>
              <a:endParaRPr lang="en-US" sz="3400" spc="204" dirty="0">
                <a:solidFill>
                  <a:srgbClr val="244357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91511795-0654-BADC-CE44-A39C514B6244}"/>
              </a:ext>
            </a:extLst>
          </p:cNvPr>
          <p:cNvSpPr/>
          <p:nvPr/>
        </p:nvSpPr>
        <p:spPr>
          <a:xfrm>
            <a:off x="17089002" y="0"/>
            <a:ext cx="3657409" cy="3657409"/>
          </a:xfrm>
          <a:custGeom>
            <a:avLst/>
            <a:gdLst/>
            <a:ahLst/>
            <a:cxnLst/>
            <a:rect l="l" t="t" r="r" b="b"/>
            <a:pathLst>
              <a:path w="3657409" h="3657409">
                <a:moveTo>
                  <a:pt x="0" y="0"/>
                </a:moveTo>
                <a:lnTo>
                  <a:pt x="3657409" y="0"/>
                </a:lnTo>
                <a:lnTo>
                  <a:pt x="3657409" y="3657409"/>
                </a:lnTo>
                <a:lnTo>
                  <a:pt x="0" y="36574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AE9FFE86-340B-6475-7A6F-486A2ECD4467}"/>
              </a:ext>
            </a:extLst>
          </p:cNvPr>
          <p:cNvSpPr/>
          <p:nvPr/>
        </p:nvSpPr>
        <p:spPr>
          <a:xfrm>
            <a:off x="-2810005" y="8777806"/>
            <a:ext cx="3657409" cy="3657409"/>
          </a:xfrm>
          <a:custGeom>
            <a:avLst/>
            <a:gdLst/>
            <a:ahLst/>
            <a:cxnLst/>
            <a:rect l="l" t="t" r="r" b="b"/>
            <a:pathLst>
              <a:path w="3657409" h="3657409">
                <a:moveTo>
                  <a:pt x="0" y="0"/>
                </a:moveTo>
                <a:lnTo>
                  <a:pt x="3657409" y="0"/>
                </a:lnTo>
                <a:lnTo>
                  <a:pt x="3657409" y="3657409"/>
                </a:lnTo>
                <a:lnTo>
                  <a:pt x="0" y="36574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23B928F9-8DCF-1CDA-AD96-B9A53ECA360E}"/>
              </a:ext>
            </a:extLst>
          </p:cNvPr>
          <p:cNvGrpSpPr>
            <a:grpSpLocks noChangeAspect="1"/>
          </p:cNvGrpSpPr>
          <p:nvPr/>
        </p:nvGrpSpPr>
        <p:grpSpPr>
          <a:xfrm>
            <a:off x="15059025" y="-2806823"/>
            <a:ext cx="4400550" cy="4400550"/>
            <a:chOff x="-2540" y="-2540"/>
            <a:chExt cx="6355080" cy="635508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9BFFBCF-1FBD-5D4C-BE7C-EB177CF48355}"/>
                </a:ext>
              </a:extLst>
            </p:cNvPr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244357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D483911-4D4C-F3F5-3640-EDE4134D8222}"/>
              </a:ext>
            </a:extLst>
          </p:cNvPr>
          <p:cNvSpPr txBox="1"/>
          <p:nvPr/>
        </p:nvSpPr>
        <p:spPr>
          <a:xfrm>
            <a:off x="273424" y="1137570"/>
            <a:ext cx="16954500" cy="8174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9085" indent="-297180" defTabSz="1371600">
              <a:spcBef>
                <a:spcPts val="1980"/>
              </a:spcBef>
              <a:buSzPct val="97222"/>
              <a:buFontTx/>
              <a:buAutoNum type="arabicPeriod"/>
              <a:tabLst>
                <a:tab pos="299085" algn="l"/>
              </a:tabLst>
            </a:pPr>
            <a:r>
              <a:rPr lang="it-IT" sz="3200" b="1" u="sng" kern="0" spc="8" dirty="0">
                <a:uFill>
                  <a:solidFill>
                    <a:srgbClr val="12294A"/>
                  </a:solidFill>
                </a:uFill>
                <a:latin typeface="Arial"/>
                <a:cs typeface="Arial"/>
              </a:rPr>
              <a:t> </a:t>
            </a:r>
            <a:r>
              <a:rPr lang="it-IT" sz="3200" b="1" u="sng" kern="0" dirty="0" err="1">
                <a:uFill>
                  <a:solidFill>
                    <a:srgbClr val="12294A"/>
                  </a:solidFill>
                </a:uFill>
                <a:latin typeface="Arial"/>
                <a:cs typeface="Arial"/>
              </a:rPr>
              <a:t>Qualified</a:t>
            </a:r>
            <a:r>
              <a:rPr lang="it-IT" sz="3200" b="1" u="sng" kern="0" spc="-83" dirty="0">
                <a:uFill>
                  <a:solidFill>
                    <a:srgbClr val="12294A"/>
                  </a:solidFill>
                </a:uFill>
                <a:latin typeface="Arial"/>
                <a:cs typeface="Arial"/>
              </a:rPr>
              <a:t> </a:t>
            </a:r>
            <a:r>
              <a:rPr lang="it-IT" sz="3200" b="1" u="sng" kern="0" dirty="0" err="1">
                <a:uFill>
                  <a:solidFill>
                    <a:srgbClr val="12294A"/>
                  </a:solidFill>
                </a:uFill>
                <a:latin typeface="Arial"/>
                <a:cs typeface="Arial"/>
              </a:rPr>
              <a:t>Person</a:t>
            </a:r>
            <a:r>
              <a:rPr lang="it-IT" sz="3200" b="1" u="sng" kern="0" spc="-75" dirty="0">
                <a:uFill>
                  <a:solidFill>
                    <a:srgbClr val="12294A"/>
                  </a:solidFill>
                </a:uFill>
                <a:latin typeface="Arial"/>
                <a:cs typeface="Arial"/>
              </a:rPr>
              <a:t> </a:t>
            </a:r>
            <a:r>
              <a:rPr lang="it-IT" sz="3200" b="1" u="sng" kern="0" dirty="0">
                <a:uFill>
                  <a:solidFill>
                    <a:srgbClr val="12294A"/>
                  </a:solidFill>
                </a:uFill>
                <a:latin typeface="Arial"/>
                <a:cs typeface="Arial"/>
              </a:rPr>
              <a:t>Responsible</a:t>
            </a:r>
            <a:r>
              <a:rPr lang="it-IT" sz="3200" b="1" u="sng" kern="0" spc="-38" dirty="0">
                <a:uFill>
                  <a:solidFill>
                    <a:srgbClr val="12294A"/>
                  </a:solidFill>
                </a:uFill>
                <a:latin typeface="Arial"/>
                <a:cs typeface="Arial"/>
              </a:rPr>
              <a:t> </a:t>
            </a:r>
            <a:r>
              <a:rPr lang="it-IT" sz="3200" b="1" u="sng" kern="0" dirty="0">
                <a:uFill>
                  <a:solidFill>
                    <a:srgbClr val="12294A"/>
                  </a:solidFill>
                </a:uFill>
                <a:latin typeface="Arial"/>
                <a:cs typeface="Arial"/>
              </a:rPr>
              <a:t>for</a:t>
            </a:r>
            <a:r>
              <a:rPr lang="it-IT" sz="3200" b="1" u="sng" kern="0" spc="-45" dirty="0">
                <a:uFill>
                  <a:solidFill>
                    <a:srgbClr val="12294A"/>
                  </a:solidFill>
                </a:uFill>
                <a:latin typeface="Arial"/>
                <a:cs typeface="Arial"/>
              </a:rPr>
              <a:t> </a:t>
            </a:r>
            <a:r>
              <a:rPr lang="it-IT" sz="3200" b="1" u="sng" kern="0" dirty="0" err="1">
                <a:uFill>
                  <a:solidFill>
                    <a:srgbClr val="12294A"/>
                  </a:solidFill>
                </a:uFill>
                <a:latin typeface="Arial"/>
                <a:cs typeface="Arial"/>
              </a:rPr>
              <a:t>Pharmacovigilance</a:t>
            </a:r>
            <a:r>
              <a:rPr lang="it-IT" sz="3200" b="1" u="sng" kern="0" spc="-38" dirty="0">
                <a:uFill>
                  <a:solidFill>
                    <a:srgbClr val="12294A"/>
                  </a:solidFill>
                </a:uFill>
                <a:latin typeface="Arial"/>
                <a:cs typeface="Arial"/>
              </a:rPr>
              <a:t> </a:t>
            </a:r>
            <a:r>
              <a:rPr lang="it-IT" sz="3200" b="1" u="sng" kern="0" spc="-15" dirty="0">
                <a:uFill>
                  <a:solidFill>
                    <a:srgbClr val="12294A"/>
                  </a:solidFill>
                </a:uFill>
                <a:latin typeface="Arial"/>
                <a:cs typeface="Arial"/>
              </a:rPr>
              <a:t>(QPPV):</a:t>
            </a:r>
          </a:p>
          <a:p>
            <a:pPr marL="299085" indent="-297180" defTabSz="1371600">
              <a:spcBef>
                <a:spcPts val="1980"/>
              </a:spcBef>
              <a:buSzPct val="97222"/>
              <a:buFontTx/>
              <a:buAutoNum type="arabicPeriod"/>
              <a:tabLst>
                <a:tab pos="299085" algn="l"/>
              </a:tabLst>
            </a:pPr>
            <a:endParaRPr lang="it-IT" sz="3200" kern="0" dirty="0">
              <a:latin typeface="Arial"/>
              <a:cs typeface="Arial"/>
            </a:endParaRPr>
          </a:p>
          <a:p>
            <a:pPr marL="443865" marR="100965" lvl="1" indent="-425768" defTabSz="1371600">
              <a:lnSpc>
                <a:spcPct val="100800"/>
              </a:lnSpc>
              <a:spcBef>
                <a:spcPts val="1800"/>
              </a:spcBef>
              <a:buFont typeface="Wingdings"/>
              <a:buChar char=""/>
              <a:tabLst>
                <a:tab pos="443865" algn="l"/>
              </a:tabLst>
            </a:pPr>
            <a:r>
              <a:rPr lang="it-IT" sz="2800" kern="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Ai sensi del Modulo II delle GVP, il PSMF deve includere tutti i dettagli relativi alla QPPV, compresi i dettagli del curriculum vitae, i recapiti, i dettagli del sostituto e l'elenco dei compiti delegati dal QPPV.</a:t>
            </a:r>
            <a:r>
              <a:rPr lang="it-IT" sz="2800" kern="0" spc="-1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</a:p>
          <a:p>
            <a:pPr marL="5164455" lvl="2" indent="-549593" defTabSz="1371600">
              <a:spcBef>
                <a:spcPts val="1748"/>
              </a:spcBef>
              <a:buFont typeface="Wingdings"/>
              <a:buChar char=""/>
              <a:tabLst>
                <a:tab pos="5164455" algn="l"/>
              </a:tabLst>
            </a:pPr>
            <a:r>
              <a:rPr lang="it-IT" sz="2400" kern="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Descrizione delle responsabilità nella sezione 1</a:t>
            </a:r>
          </a:p>
          <a:p>
            <a:pPr marL="5164455" lvl="2" indent="-549593" defTabSz="1371600">
              <a:spcBef>
                <a:spcPts val="1748"/>
              </a:spcBef>
              <a:buFont typeface="Wingdings"/>
              <a:buChar char=""/>
              <a:tabLst>
                <a:tab pos="5164455" algn="l"/>
              </a:tabLst>
            </a:pPr>
            <a:r>
              <a:rPr lang="it-IT" sz="2400" kern="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Il CV dettagliato della QPPV include qualifiche, esperienza e registrazioni (es registrazione presso EV) rilevanti per la PV ed è descritto nell'Allegato A. </a:t>
            </a:r>
          </a:p>
          <a:p>
            <a:pPr marL="5164455" lvl="2" indent="-549593" defTabSz="1371600">
              <a:spcBef>
                <a:spcPts val="1748"/>
              </a:spcBef>
              <a:buFont typeface="Wingdings"/>
              <a:buChar char=""/>
              <a:tabLst>
                <a:tab pos="5164455" algn="l"/>
              </a:tabLst>
            </a:pPr>
            <a:r>
              <a:rPr lang="it-IT" sz="2400" kern="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 recapiti includono nome, indirizzo postale, numero di telefono ed e-mail, che rappresenta anche l'indirizzo di lavoro.</a:t>
            </a:r>
          </a:p>
          <a:p>
            <a:pPr marL="5164455" lvl="2" indent="-549593" defTabSz="1371600">
              <a:spcBef>
                <a:spcPts val="1748"/>
              </a:spcBef>
              <a:buFont typeface="Wingdings"/>
              <a:buChar char=""/>
              <a:tabLst>
                <a:tab pos="5164455" algn="l"/>
              </a:tabLst>
            </a:pPr>
            <a:r>
              <a:rPr lang="it-IT" sz="2400" kern="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Dettagli delle disposizioni di backup: il vice QPPV è responsabile in assenza del QPPV (programmata/non programmata). È stato nominato un secondo sostituto che assumerà le responsabilità in assenza del QPPV e del sostituto</a:t>
            </a:r>
          </a:p>
          <a:p>
            <a:pPr marL="5164455" lvl="2" indent="-549593" defTabSz="1371600">
              <a:spcBef>
                <a:spcPts val="1748"/>
              </a:spcBef>
              <a:buFont typeface="Wingdings"/>
              <a:buChar char=""/>
              <a:tabLst>
                <a:tab pos="5164455" algn="l"/>
              </a:tabLst>
            </a:pPr>
            <a:r>
              <a:rPr lang="it-IT" sz="2400" kern="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Le responsabilità del referente per la PV nominato a livello nazionale includono la segnalazione di problemi di PV al QPPV e sono descritte nell'Allegato A.</a:t>
            </a:r>
          </a:p>
          <a:p>
            <a:pPr marL="5164455" lvl="2" indent="-549593" defTabSz="1371600">
              <a:spcBef>
                <a:spcPts val="1748"/>
              </a:spcBef>
              <a:buFont typeface="Wingdings"/>
              <a:buChar char=""/>
              <a:tabLst>
                <a:tab pos="5164455" algn="l"/>
              </a:tabLst>
            </a:pPr>
            <a:r>
              <a:rPr lang="it-IT" sz="2400" kern="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L'elenco dei compiti delegati dalla EUQPPV e il meccanismo di supervisione sono descritti nell'Allegato A.</a:t>
            </a:r>
            <a:endParaRPr lang="en-GB" sz="2000" kern="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1" name="Elemento grafico 10" descr="Impiegato con riempimento a tinta unita">
            <a:extLst>
              <a:ext uri="{FF2B5EF4-FFF2-40B4-BE49-F238E27FC236}">
                <a16:creationId xmlns:a16="http://schemas.microsoft.com/office/drawing/2014/main" id="{DB4AC84E-BBC5-14D4-D131-35DA62888B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9606" y="3848100"/>
            <a:ext cx="3657409" cy="3657409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1901235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1904</Words>
  <Application>Microsoft Office PowerPoint</Application>
  <PresentationFormat>Personalizzato</PresentationFormat>
  <Paragraphs>185</Paragraphs>
  <Slides>19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9" baseType="lpstr">
      <vt:lpstr>Calibri</vt:lpstr>
      <vt:lpstr>Glacial Indifference Bold</vt:lpstr>
      <vt:lpstr>Aptos</vt:lpstr>
      <vt:lpstr>Glacial Indifference</vt:lpstr>
      <vt:lpstr>League Spartan</vt:lpstr>
      <vt:lpstr>Wingdings</vt:lpstr>
      <vt:lpstr>Montserrat Bold</vt:lpstr>
      <vt:lpstr>Montaser Arabic</vt:lpstr>
      <vt:lpstr>Arial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PPN</dc:title>
  <cp:lastModifiedBy>Graziuso, Marianna</cp:lastModifiedBy>
  <cp:revision>7</cp:revision>
  <dcterms:created xsi:type="dcterms:W3CDTF">2006-08-16T00:00:00Z</dcterms:created>
  <dcterms:modified xsi:type="dcterms:W3CDTF">2025-06-28T06:17:22Z</dcterms:modified>
  <dc:identifier>DAGQ8CkBvrg</dc:identifier>
</cp:coreProperties>
</file>