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EA1BE0-4357-0AD4-B20F-9820CF8E6D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1806047-A41C-3B35-06B4-8E0349CBB0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6A579A-9455-02B5-2916-877CF76CD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F365A2-91E8-0903-C431-B65264D64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5D246C5-D55F-E424-6C5A-FDC7CA129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22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61D87E-6F1E-3614-5CDB-0D5C78241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C289806-3C4A-5289-5C8A-CD426BDAFD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D9E89C-CECB-FE8A-963E-C707B09E6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DB7090-4942-4272-20E8-8127B63A5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5428C1-6521-1DBB-BBAD-9CAD3EE4F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01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A9B0574-2C66-AF18-F780-ADE52D6094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82E68AF-B4E6-2841-0B98-C4F92399A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955FC5-5E48-DB37-541D-BD66605E6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DDF70D8-E32F-9C63-BCF3-4C3FD2AC5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A6BB75-A519-F510-A570-C4B4AF33D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1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B7C034-4717-9527-3CBA-C4494F0E3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0865A2-30D4-43C4-BAC1-783AA4660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70B56A-DD99-95AA-30A6-5F5F9CD64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03BB77-8586-3013-0601-24BD9B15E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76745A8-0F3D-BF7F-51DD-5088C3EBA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21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3FFAFB-C2F6-0EFD-31EA-C250AB57C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B6CF909-F8C8-B89E-AD80-3A96F2CA1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D72115-AE75-8F98-7094-496942400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8C5E67-E188-1B24-9762-59ED43EC6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3A9439-6323-2603-C8DA-18CC6648E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32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C2EC2C-A9BF-CD9F-70FD-78A82A9CB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76FC83-2B8A-5C7D-115E-8A80D91C7F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C56F1BB-89AB-0BCC-98C4-FA079766AC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544064A-9FAA-89A3-A97A-3A8D4434A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44A2E89-47CE-3D50-7742-369BB5512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0732528-03B2-5A75-BA97-5F6C8FADC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1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84A33C-1CE4-9D60-0474-3ED27915A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842657C-07DF-D3C0-040F-EEF811C08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28D1C18-35BB-88E3-3F3F-76FC431AB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06A2220-8F45-69EE-C504-A8E9559349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C4116F3-009E-ED5F-B74F-D0839EB53B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E3FD13D-4C3E-9EAF-CDD4-66FCCA1E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1698255-2AD6-BD56-B8A1-453443B7D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703B14E-7D8D-8603-8046-8B9002F78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43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FBB1CF-0430-5612-F013-886763154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012D19B-39BD-62D5-F1E7-7B64E3B7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39E87E9-8ED3-5FB6-619A-C690698EE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70AFF37-D591-4AD5-76F8-28DA4AC17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3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A071E7E-7DAA-B836-0F6E-FA4F5B3EA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58EA5C6-FD84-BD45-63A5-CD6059B60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B1F4B42-D924-4057-3F42-2F838A6B3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746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344782-71CD-DDF6-681B-2E8105A96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0FE7F9-0BF5-2529-CA92-B78020C2A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4A01774-BFD8-5621-54C4-B6A4279A2E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D788D4C-3884-2723-B61D-E9788D5B3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E4EFFA8-DB43-72A5-0013-96E8C70D5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5509335-8DFF-C15B-F654-0275F96E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53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D2CA90-B8DE-582D-E447-BEDDB134C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3DFCF19-D4A3-0DE2-F1D8-8D659179CA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722B879-00D6-1981-4B79-FA91885B6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015682B-80A9-B878-6EF9-8E763042A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B19BF63-6676-BDAB-8DE8-836286BA1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1F73C53-2F0B-9A2E-E7A2-92DE0079E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28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84A43B6-A4B8-2B2A-E884-F5B7F7DCC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7912EDD-E8F4-ACFE-1FCC-343894677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988862-C216-CA54-B79E-8B4E495BE4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B07E4-CDF9-4C88-A2F3-04620E58224D}" type="datetimeFigureOut">
              <a:rPr lang="en-US" smtClean="0"/>
              <a:pPr/>
              <a:t>8/26/2023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64D13F-5108-E4B7-3E83-3AA0A67153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6CB674-4AF0-2A23-7C82-83C67641BC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71E98-A417-4ECC-ACEB-C0490C20DB0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4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E48021-39D0-5E27-E966-286A2A567D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767" b="8876"/>
          <a:stretch/>
        </p:blipFill>
        <p:spPr>
          <a:xfrm>
            <a:off x="20" y="0"/>
            <a:ext cx="12191980" cy="685799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C752AEBB-1F2D-472D-0A6E-808BFA5B6D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1206" y="2556025"/>
            <a:ext cx="5075853" cy="87297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it-IT" sz="4000" dirty="0"/>
              <a:t>Farmacovigilanza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CC1EA98-667A-801D-918C-967462FCDB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67369"/>
            <a:ext cx="5467350" cy="789300"/>
          </a:xfrm>
        </p:spPr>
        <p:txBody>
          <a:bodyPr>
            <a:normAutofit fontScale="70000" lnSpcReduction="20000"/>
          </a:bodyPr>
          <a:lstStyle/>
          <a:p>
            <a:r>
              <a:rPr lang="it-IT" dirty="0"/>
              <a:t>Lezione Pratica</a:t>
            </a:r>
          </a:p>
          <a:p>
            <a:r>
              <a:rPr lang="it-IT" dirty="0"/>
              <a:t>Dottoressa Patrizia Secreti, esperta in farmacovigilanza</a:t>
            </a:r>
          </a:p>
        </p:txBody>
      </p:sp>
    </p:spTree>
    <p:extLst>
      <p:ext uri="{BB962C8B-B14F-4D97-AF65-F5344CB8AC3E}">
        <p14:creationId xmlns:p14="http://schemas.microsoft.com/office/powerpoint/2010/main" val="41471021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5C2D3C-CBAE-760D-CD40-5349AC942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2800" b="0" i="0" u="none" strike="noStrike" cap="none" dirty="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dirty="0"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6000" dirty="0"/>
              <a:t>Modulo segnalazioni</a:t>
            </a:r>
          </a:p>
          <a:p>
            <a:pPr marL="0" indent="0" algn="ctr">
              <a:buNone/>
            </a:pPr>
            <a:r>
              <a:rPr lang="it-IT" sz="4000" dirty="0"/>
              <a:t>(esempio)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0760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5C2D3C-CBAE-760D-CD40-5349AC942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2800" b="0" i="0" u="none" strike="noStrike" cap="none" dirty="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dirty="0"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6000" dirty="0"/>
              <a:t>Tracking Log</a:t>
            </a:r>
          </a:p>
          <a:p>
            <a:pPr marL="0" indent="0" algn="ctr">
              <a:buNone/>
            </a:pPr>
            <a:r>
              <a:rPr lang="it-IT" sz="4000" dirty="0"/>
              <a:t>(esempio)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0704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2AE7DD-9E53-CAB8-A523-88EFB1369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sz="4400" b="1" dirty="0"/>
              <a:t>CIOMS </a:t>
            </a:r>
            <a:br>
              <a:rPr lang="it-IT" sz="4400" b="1" dirty="0"/>
            </a:br>
            <a:r>
              <a:rPr lang="it-IT" sz="2800" b="1" dirty="0"/>
              <a:t>(esempio)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5C2D3C-CBAE-760D-CD40-5349AC942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Il Consiglio per le Organizzazioni Internazionali delle Scienze Mediche (CIOMS) è un'organizzazione internazionale, non governativa e senza scopo di lucro fondata congiuntamente dall'OMS e dall'UNESCO nel 1949. </a:t>
            </a:r>
          </a:p>
          <a:p>
            <a:pPr marL="0" indent="0">
              <a:buNone/>
            </a:pPr>
            <a:r>
              <a:rPr lang="it-IT" dirty="0"/>
              <a:t>Il CIOMS rappresenta una parte sostanziale della comunità scientifica biomedica.</a:t>
            </a:r>
          </a:p>
          <a:p>
            <a:pPr marL="0" indent="0">
              <a:buNone/>
            </a:pPr>
            <a:r>
              <a:rPr lang="it-IT" dirty="0"/>
              <a:t>La missione del CIOMS è promuovere la salute pubblica attraverso orientamenti sulla ricerca e sulla politica sanitaria, tra cui l’etica, lo sviluppo di prodotti medici e la sicurezza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6493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7809F7-1AE8-503C-F88F-80CA8B7F29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46134"/>
          </a:xfrm>
        </p:spPr>
        <p:txBody>
          <a:bodyPr/>
          <a:lstStyle/>
          <a:p>
            <a:r>
              <a:rPr lang="it-IT" b="1" dirty="0"/>
              <a:t>Agenda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0397083-4617-D2D1-1C14-C571B868E0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it-IT" dirty="0"/>
              <a:t>Riepilogo definizioni e acronimi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it-IT" dirty="0"/>
              <a:t>Modulo segnalazione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it-IT" dirty="0"/>
              <a:t>Tracking log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it-IT" dirty="0"/>
              <a:t>CIOMS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8294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2AE7DD-9E53-CAB8-A523-88EFB1369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Riepilogo definizioni e acronimi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5C2D3C-CBAE-760D-CD40-5349AC942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Evento avverso (AE)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sym typeface="Calibri"/>
              </a:rPr>
              <a:t>Qualsiasi evento clinico dannoso che si manifesta in un paziente o in soggetto della sperimentazione clinica cui è stato somministrato un medicinale e che non ha necessariamente un rapporto causale con questo trattamento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1552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2AE7DD-9E53-CAB8-A523-88EFB1369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Riepilogo definizioni e acronimi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5C2D3C-CBAE-760D-CD40-5349AC942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Evento Avverso Serio (SAE)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Evento avverso in cui si verificano i seguenti esiti:</a:t>
            </a:r>
          </a:p>
          <a:p>
            <a:pPr marL="0" indent="0">
              <a:buNone/>
            </a:pPr>
            <a:endParaRPr lang="it-IT" dirty="0"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40"/>
              <a:buFont typeface="Noto Sans Symbols"/>
              <a:buChar char="✔"/>
            </a:pPr>
            <a:r>
              <a:rPr lang="it-IT" dirty="0">
                <a:sym typeface="Calibri"/>
              </a:rPr>
              <a:t>morte </a:t>
            </a:r>
            <a:endParaRPr lang="it-IT" dirty="0"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40"/>
              <a:buFont typeface="Noto Sans Symbols"/>
              <a:buChar char="✔"/>
            </a:pPr>
            <a:r>
              <a:rPr lang="it-IT" dirty="0">
                <a:sym typeface="Calibri"/>
              </a:rPr>
              <a:t>pericolo di vita</a:t>
            </a:r>
            <a:endParaRPr lang="it-IT" dirty="0"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40"/>
              <a:buFont typeface="Noto Sans Symbols"/>
              <a:buChar char="✔"/>
            </a:pPr>
            <a:r>
              <a:rPr lang="it-IT" dirty="0">
                <a:sym typeface="Calibri"/>
              </a:rPr>
              <a:t>ospedalizzazione</a:t>
            </a:r>
            <a:endParaRPr lang="it-IT" dirty="0"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40"/>
              <a:buFont typeface="Noto Sans Symbols"/>
              <a:buChar char="✔"/>
            </a:pPr>
            <a:r>
              <a:rPr lang="it-IT" dirty="0">
                <a:sym typeface="Calibri"/>
              </a:rPr>
              <a:t>invalidità o incapacità grave o prolungata</a:t>
            </a:r>
            <a:endParaRPr lang="it-IT" dirty="0"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40"/>
              <a:buFont typeface="Noto Sans Symbols"/>
              <a:buChar char="✔"/>
            </a:pPr>
            <a:r>
              <a:rPr lang="it-IT" dirty="0">
                <a:sym typeface="Calibri"/>
              </a:rPr>
              <a:t>anomalia congenita</a:t>
            </a:r>
            <a:endParaRPr lang="it-IT" dirty="0"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40"/>
              <a:buFont typeface="Noto Sans Symbols"/>
              <a:buChar char="✔"/>
            </a:pPr>
            <a:r>
              <a:rPr lang="it-IT" dirty="0" err="1">
                <a:sym typeface="Calibri"/>
              </a:rPr>
              <a:t>important</a:t>
            </a:r>
            <a:r>
              <a:rPr lang="it-IT" dirty="0">
                <a:sym typeface="Calibri"/>
              </a:rPr>
              <a:t> </a:t>
            </a:r>
            <a:r>
              <a:rPr lang="it-IT" dirty="0" err="1">
                <a:sym typeface="Calibri"/>
              </a:rPr>
              <a:t>medical</a:t>
            </a:r>
            <a:r>
              <a:rPr lang="it-IT" dirty="0">
                <a:sym typeface="Calibri"/>
              </a:rPr>
              <a:t> event (IME)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0157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2AE7DD-9E53-CAB8-A523-88EFB1369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Riepilogo definizioni e acronimi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5C2D3C-CBAE-760D-CD40-5349AC942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Reazione Avversa (ADR)</a:t>
            </a:r>
          </a:p>
          <a:p>
            <a:pPr marL="0" indent="0">
              <a:buNone/>
            </a:pPr>
            <a:endParaRPr lang="it-IT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ym typeface="Calibri"/>
              </a:rPr>
              <a:t>Per i farmaci ancora in sperimentazione clinica, dove una dose terapeutica non è ancora stata stabilita:</a:t>
            </a:r>
            <a:endParaRPr lang="it-IT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dirty="0"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ym typeface="Calibri"/>
              </a:rPr>
              <a:t>Qualsiasi reazione dannosa e indesiderata ad un medicinale indipendentemente dalla dose somministrata (ICH E2A)</a:t>
            </a:r>
            <a:endParaRPr lang="it-IT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dirty="0"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ym typeface="Calibri"/>
              </a:rPr>
              <a:t>La parola «reazione» suggerisce un nesso di causalità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5334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2AE7DD-9E53-CAB8-A523-88EFB1369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Riepilogo definizioni e acronimi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5C2D3C-CBAE-760D-CD40-5349AC942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Reazione Avversa (ADR)</a:t>
            </a:r>
          </a:p>
          <a:p>
            <a:pPr marL="0" indent="0">
              <a:buNone/>
            </a:pPr>
            <a:endParaRPr lang="it-IT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ym typeface="Calibri"/>
              </a:rPr>
              <a:t>Per i farmaci in commercio</a:t>
            </a:r>
            <a:endParaRPr lang="it-IT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dirty="0"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ym typeface="Calibri"/>
              </a:rPr>
              <a:t>Qualsiasi reazione dannosa e indesiderata ad un medicinale e che si verifica a dosi normalmente usate nell’uomo per la profilassi, la diagnosi e la terapia di malattie o modificazioni della funzione fisiologica. 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9956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2AE7DD-9E53-CAB8-A523-88EFB1369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Riepilogo definizioni e acronimi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5C2D3C-CBAE-760D-CD40-5349AC942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Reazione Avversa (ADR)</a:t>
            </a:r>
          </a:p>
          <a:p>
            <a:pPr marL="0" indent="0">
              <a:buNone/>
            </a:pPr>
            <a:endParaRPr lang="it-IT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2800" b="0" i="0" u="none" strike="noStrike" cap="none" dirty="0">
              <a:solidFill>
                <a:srgbClr val="666666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ym typeface="Calibri"/>
              </a:rPr>
              <a:t>In accordo alle GVP, nel post-marketing, è richiesto di tracciare e segnalare i casi di:</a:t>
            </a:r>
            <a:endParaRPr lang="it-IT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dirty="0"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40"/>
              <a:buFont typeface="Arial"/>
              <a:buChar char="-"/>
            </a:pPr>
            <a:r>
              <a:rPr lang="it-IT" dirty="0">
                <a:sym typeface="Calibri"/>
              </a:rPr>
              <a:t>Overdose</a:t>
            </a:r>
            <a:endParaRPr lang="it-IT" dirty="0"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40"/>
              <a:buFont typeface="Arial"/>
              <a:buChar char="-"/>
            </a:pPr>
            <a:r>
              <a:rPr lang="it-IT" dirty="0">
                <a:sym typeface="Calibri"/>
              </a:rPr>
              <a:t>Abuso del farmaco</a:t>
            </a:r>
            <a:endParaRPr lang="it-IT" dirty="0"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40"/>
              <a:buFont typeface="Arial"/>
              <a:buChar char="-"/>
            </a:pPr>
            <a:r>
              <a:rPr lang="it-IT" dirty="0">
                <a:sym typeface="Calibri"/>
              </a:rPr>
              <a:t>Uso erroneo del farmaco</a:t>
            </a:r>
            <a:endParaRPr lang="it-IT" dirty="0"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40"/>
              <a:buFont typeface="Arial"/>
              <a:buChar char="-"/>
            </a:pPr>
            <a:r>
              <a:rPr lang="it-IT" dirty="0">
                <a:sym typeface="Calibri"/>
              </a:rPr>
              <a:t>Errore terapeutico</a:t>
            </a:r>
            <a:endParaRPr lang="it-IT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dirty="0"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70625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2AE7DD-9E53-CAB8-A523-88EFB1369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Riepilogo definizioni e acronimi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5C2D3C-CBAE-760D-CD40-5349AC942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b="1" i="0" u="none" strike="noStrike" cap="none" dirty="0" err="1">
                <a:solidFill>
                  <a:srgbClr val="66666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Expectedness</a:t>
            </a:r>
            <a:r>
              <a:rPr lang="it-IT" sz="3600" b="1" i="0" u="none" strike="noStrike" cap="none" dirty="0">
                <a:solidFill>
                  <a:srgbClr val="66666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it-IT" sz="3600" b="1" i="0" u="none" strike="noStrike" cap="none" dirty="0" err="1">
                <a:solidFill>
                  <a:srgbClr val="66666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labeling</a:t>
            </a:r>
            <a:r>
              <a:rPr lang="it-IT" sz="3600" b="1" i="0" u="none" strike="noStrike" cap="none" dirty="0">
                <a:solidFill>
                  <a:srgbClr val="66666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(prevedibilità) </a:t>
            </a:r>
            <a:endParaRPr lang="it-IT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2800" b="0" i="0" u="none" strike="noStrike" cap="none" dirty="0">
              <a:solidFill>
                <a:srgbClr val="666666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 dirty="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Con l’</a:t>
            </a:r>
            <a:r>
              <a:rPr lang="it-IT" sz="2800" b="0" i="0" u="none" strike="noStrike" cap="none" dirty="0" err="1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expectedness</a:t>
            </a:r>
            <a:r>
              <a:rPr lang="it-IT" sz="2800" b="0" i="0" u="none" strike="noStrike" cap="none" dirty="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e il </a:t>
            </a:r>
            <a:r>
              <a:rPr lang="it-IT" sz="2800" b="0" i="0" u="none" strike="noStrike" cap="none" dirty="0" err="1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labeling</a:t>
            </a:r>
            <a:r>
              <a:rPr lang="it-IT" sz="2800" b="0" i="0" u="none" strike="noStrike" cap="none" dirty="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si va a verificare se l’evento avverso verificatosi è previsto nel documento di riferimento:</a:t>
            </a:r>
            <a:endParaRPr lang="it-IT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2800" b="0" i="0" u="none" strike="noStrike" cap="none" dirty="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40"/>
              <a:buFont typeface="Arial"/>
              <a:buChar char="-"/>
            </a:pPr>
            <a:r>
              <a:rPr lang="it-IT" sz="2800" b="0" i="0" u="none" strike="noStrike" cap="none" dirty="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Investigator Brochure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40"/>
              <a:buFont typeface="Arial"/>
              <a:buChar char="-"/>
            </a:pPr>
            <a:r>
              <a:rPr lang="it-IT" sz="2800" b="0" i="0" u="none" strike="noStrike" cap="none" dirty="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Riassunto delle Caratteristiche del Prodotto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dirty="0"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2273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2AE7DD-9E53-CAB8-A523-88EFB1369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Riepilogo definizioni e acronimi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5C2D3C-CBAE-760D-CD40-5349AC942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b="1" i="0" u="none" strike="noStrike" cap="none" dirty="0">
                <a:solidFill>
                  <a:srgbClr val="66666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SUSAR (studi clinici)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3600" b="1" dirty="0">
              <a:solidFill>
                <a:srgbClr val="666666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3600" b="1" i="0" u="none" strike="noStrike" cap="none" dirty="0">
              <a:solidFill>
                <a:srgbClr val="666666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b="0" i="0" u="none" strike="noStrike" cap="none" dirty="0" err="1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Serious</a:t>
            </a:r>
            <a:r>
              <a:rPr lang="it-IT" sz="3600" b="0" i="0" u="none" strike="noStrike" cap="none" dirty="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3600" b="0" i="0" u="none" strike="noStrike" cap="none" dirty="0" err="1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Unespected</a:t>
            </a:r>
            <a:r>
              <a:rPr lang="it-IT" sz="3600" b="0" i="0" u="none" strike="noStrike" cap="none" dirty="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3600" b="0" i="0" u="none" strike="noStrike" cap="none" dirty="0" err="1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Suspected</a:t>
            </a:r>
            <a:r>
              <a:rPr lang="it-IT" sz="3600" b="0" i="0" u="none" strike="noStrike" cap="none" dirty="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3600" b="0" i="0" u="none" strike="noStrike" cap="none" dirty="0" err="1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Adverse</a:t>
            </a:r>
            <a:r>
              <a:rPr lang="it-IT" sz="3600" b="0" i="0" u="none" strike="noStrike" cap="none" dirty="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3600" b="0" i="0" u="none" strike="noStrike" cap="none" dirty="0">
                <a:solidFill>
                  <a:srgbClr val="FF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Reaction</a:t>
            </a:r>
            <a:endParaRPr lang="it-IT" sz="3600" b="1" i="0" u="none" strike="noStrike" cap="none" dirty="0">
              <a:solidFill>
                <a:srgbClr val="666666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3600" b="1" dirty="0">
              <a:solidFill>
                <a:srgbClr val="666666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2800" b="0" i="0" u="none" strike="noStrike" cap="none" dirty="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dirty="0"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20417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378</Words>
  <Application>Microsoft Office PowerPoint</Application>
  <PresentationFormat>Widescreen</PresentationFormat>
  <Paragraphs>81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Noto Sans Symbols</vt:lpstr>
      <vt:lpstr>Wingdings</vt:lpstr>
      <vt:lpstr>Tema di Office</vt:lpstr>
      <vt:lpstr>Farmacovigilanza </vt:lpstr>
      <vt:lpstr>Agenda</vt:lpstr>
      <vt:lpstr>Riepilogo definizioni e acronimi</vt:lpstr>
      <vt:lpstr>Riepilogo definizioni e acronimi</vt:lpstr>
      <vt:lpstr>Riepilogo definizioni e acronimi</vt:lpstr>
      <vt:lpstr>Riepilogo definizioni e acronimi</vt:lpstr>
      <vt:lpstr>Riepilogo definizioni e acronimi</vt:lpstr>
      <vt:lpstr>Riepilogo definizioni e acronimi</vt:lpstr>
      <vt:lpstr>Riepilogo definizioni e acronimi</vt:lpstr>
      <vt:lpstr>Presentazione standard di PowerPoint</vt:lpstr>
      <vt:lpstr>Presentazione standard di PowerPoint</vt:lpstr>
      <vt:lpstr>CIOMS  (esempio)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Farmacovigilanza </dc:title>
  <dc:creator>Patrizia Secreti</dc:creator>
  <cp:lastModifiedBy>Patrizia Secreti</cp:lastModifiedBy>
  <cp:revision>4</cp:revision>
  <dcterms:created xsi:type="dcterms:W3CDTF">2023-08-26T14:30:01Z</dcterms:created>
  <dcterms:modified xsi:type="dcterms:W3CDTF">2023-08-26T15:34:35Z</dcterms:modified>
</cp:coreProperties>
</file>